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30175200" cy="42976800"/>
  <p:notesSz cx="6858000" cy="9144000"/>
  <p:defaultTextStyle>
    <a:defPPr>
      <a:defRPr lang="en-US"/>
    </a:defPPr>
    <a:lvl1pPr marL="0" algn="l" defTabSz="3819263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1pPr>
    <a:lvl2pPr marL="1909632" algn="l" defTabSz="3819263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2pPr>
    <a:lvl3pPr marL="3819263" algn="l" defTabSz="3819263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3pPr>
    <a:lvl4pPr marL="5728895" algn="l" defTabSz="3819263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4pPr>
    <a:lvl5pPr marL="7638528" algn="l" defTabSz="3819263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5pPr>
    <a:lvl6pPr marL="9548160" algn="l" defTabSz="3819263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6pPr>
    <a:lvl7pPr marL="11457791" algn="l" defTabSz="3819263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7pPr>
    <a:lvl8pPr marL="13367423" algn="l" defTabSz="3819263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8pPr>
    <a:lvl9pPr marL="15277055" algn="l" defTabSz="3819263" rtl="0" eaLnBrk="1" latinLnBrk="0" hangingPunct="1">
      <a:defRPr sz="7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3538">
          <p15:clr>
            <a:srgbClr val="A4A3A4"/>
          </p15:clr>
        </p15:guide>
        <p15:guide id="2" pos="950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DBEEF4"/>
    <a:srgbClr val="E9F5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30" d="100"/>
          <a:sy n="30" d="100"/>
        </p:scale>
        <p:origin x="-942" y="4908"/>
      </p:cViewPr>
      <p:guideLst>
        <p:guide orient="horz" pos="13538"/>
        <p:guide pos="950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otX val="75"/>
      <c:perspective val="30"/>
    </c:view3D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dLbls>
            <c:dLbl>
              <c:idx val="0"/>
              <c:layout>
                <c:manualLayout>
                  <c:x val="-6.4502213489159674E-2"/>
                  <c:y val="0.13743504228485201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5 (11.6%)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0.1523416269342997"/>
                  <c:y val="-6.9259012887269975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14 (32.6%)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0.11507687294314278"/>
                  <c:y val="-0.22230190386931334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13 (30.2%)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0608817429174244"/>
                  <c:y val="0.1738902201219239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11 (25.6%)</a:t>
                    </a:r>
                    <a:endParaRPr lang="en-US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3200" baseline="0"/>
                </a:pPr>
                <a:endParaRPr lang="en-US"/>
              </a:p>
            </c:txPr>
            <c:showVal val="1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Sheet1!$A$2:$A$5</c:f>
              <c:strCache>
                <c:ptCount val="4"/>
                <c:pt idx="0">
                  <c:v>DM</c:v>
                </c:pt>
                <c:pt idx="1">
                  <c:v>HPT</c:v>
                </c:pt>
                <c:pt idx="2">
                  <c:v>DM + HPT</c:v>
                </c:pt>
                <c:pt idx="3">
                  <c:v>Unidentified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5</c:v>
                </c:pt>
                <c:pt idx="1">
                  <c:v>14</c:v>
                </c:pt>
                <c:pt idx="2">
                  <c:v>13</c:v>
                </c:pt>
                <c:pt idx="3">
                  <c:v>11</c:v>
                </c:pt>
              </c:numCache>
            </c:numRef>
          </c:val>
        </c:ser>
        <c:dLbls/>
      </c:pie3DChart>
    </c:plotArea>
    <c:legend>
      <c:legendPos val="r"/>
      <c:layout>
        <c:manualLayout>
          <c:xMode val="edge"/>
          <c:yMode val="edge"/>
          <c:x val="0.64842555351487441"/>
          <c:y val="5.8753695261776505E-2"/>
          <c:w val="0.24239368699644309"/>
          <c:h val="0.66372083609103993"/>
        </c:manualLayout>
      </c:layout>
      <c:txPr>
        <a:bodyPr/>
        <a:lstStyle/>
        <a:p>
          <a:pPr>
            <a:defRPr sz="3300" baseline="0"/>
          </a:pPr>
          <a:endParaRPr lang="en-US"/>
        </a:p>
      </c:txPr>
    </c:legend>
    <c:plotVisOnly val="1"/>
    <c:dispBlanksAs val="zero"/>
  </c:chart>
  <c:txPr>
    <a:bodyPr/>
    <a:lstStyle/>
    <a:p>
      <a:pPr>
        <a:defRPr sz="1800"/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A7BEB-42F8-41DA-9970-21D7EB120EF3}" type="datetimeFigureOut">
              <a:rPr lang="en-GB" smtClean="0"/>
              <a:pPr/>
              <a:t>05/09/2015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25675" y="685800"/>
            <a:ext cx="2406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7C3D68-4490-4312-AB91-3719A7601836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371987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819263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1pPr>
    <a:lvl2pPr marL="1909632" algn="l" defTabSz="3819263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2pPr>
    <a:lvl3pPr marL="3819263" algn="l" defTabSz="3819263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3pPr>
    <a:lvl4pPr marL="5728895" algn="l" defTabSz="3819263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4pPr>
    <a:lvl5pPr marL="7638528" algn="l" defTabSz="3819263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5pPr>
    <a:lvl6pPr marL="9548160" algn="l" defTabSz="3819263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6pPr>
    <a:lvl7pPr marL="11457791" algn="l" defTabSz="3819263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7pPr>
    <a:lvl8pPr marL="13367423" algn="l" defTabSz="3819263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8pPr>
    <a:lvl9pPr marL="15277055" algn="l" defTabSz="3819263" rtl="0" eaLnBrk="1" latinLnBrk="0" hangingPunct="1">
      <a:defRPr sz="5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25675" y="685800"/>
            <a:ext cx="240665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839E1F-9A7F-403D-B37C-108510FA264E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744587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3142" y="13350674"/>
            <a:ext cx="25648921" cy="92121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26283" y="24353520"/>
            <a:ext cx="21122643" cy="1098296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891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1783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2675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356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4458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535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6242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7134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C526-2D82-49BC-9D39-23B01F240D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B776E-DF0A-4DC3-9530-1E733CB1A6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0728483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C526-2D82-49BC-9D39-23B01F240D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B776E-DF0A-4DC3-9530-1E733CB1A6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338542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877020" y="1721076"/>
            <a:ext cx="6789421" cy="3666955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2" y="1721076"/>
            <a:ext cx="19865338" cy="3666955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C526-2D82-49BC-9D39-23B01F240D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B776E-DF0A-4DC3-9530-1E733CB1A6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1605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C526-2D82-49BC-9D39-23B01F240D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B776E-DF0A-4DC3-9530-1E733CB1A6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8797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632" y="27616579"/>
            <a:ext cx="25648921" cy="8535670"/>
          </a:xfrm>
        </p:spPr>
        <p:txBody>
          <a:bodyPr anchor="t"/>
          <a:lstStyle>
            <a:lvl1pPr algn="l">
              <a:defRPr sz="184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83632" y="18215412"/>
            <a:ext cx="25648921" cy="9401172"/>
          </a:xfrm>
        </p:spPr>
        <p:txBody>
          <a:bodyPr anchor="b"/>
          <a:lstStyle>
            <a:lvl1pPr marL="0" indent="0">
              <a:buNone/>
              <a:defRPr sz="9100">
                <a:solidFill>
                  <a:schemeClr val="tx1">
                    <a:tint val="75000"/>
                  </a:schemeClr>
                </a:solidFill>
              </a:defRPr>
            </a:lvl1pPr>
            <a:lvl2pPr marL="2089175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178352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3pPr>
            <a:lvl4pPr marL="626752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4pPr>
            <a:lvl5pPr marL="8356703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5pPr>
            <a:lvl6pPr marL="10445879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6pPr>
            <a:lvl7pPr marL="12535056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7pPr>
            <a:lvl8pPr marL="14624230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8pPr>
            <a:lvl9pPr marL="16713408" indent="0">
              <a:buNone/>
              <a:defRPr sz="6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C526-2D82-49BC-9D39-23B01F240D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B776E-DF0A-4DC3-9530-1E733CB1A6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055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3" y="10027933"/>
            <a:ext cx="13327379" cy="28362702"/>
          </a:xfrm>
        </p:spPr>
        <p:txBody>
          <a:bodyPr/>
          <a:lstStyle>
            <a:lvl1pPr>
              <a:defRPr sz="12900"/>
            </a:lvl1pPr>
            <a:lvl2pPr>
              <a:defRPr sz="10900"/>
            </a:lvl2pPr>
            <a:lvl3pPr>
              <a:defRPr sz="91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39061" y="10027933"/>
            <a:ext cx="13327379" cy="28362702"/>
          </a:xfrm>
        </p:spPr>
        <p:txBody>
          <a:bodyPr/>
          <a:lstStyle>
            <a:lvl1pPr>
              <a:defRPr sz="12900"/>
            </a:lvl1pPr>
            <a:lvl2pPr>
              <a:defRPr sz="10900"/>
            </a:lvl2pPr>
            <a:lvl3pPr>
              <a:defRPr sz="91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C526-2D82-49BC-9D39-23B01F240D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B776E-DF0A-4DC3-9530-1E733CB1A6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11423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9" y="9620044"/>
            <a:ext cx="13332619" cy="4009175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9175" indent="0">
              <a:buNone/>
              <a:defRPr sz="9100" b="1"/>
            </a:lvl2pPr>
            <a:lvl3pPr marL="4178352" indent="0">
              <a:buNone/>
              <a:defRPr sz="8100" b="1"/>
            </a:lvl3pPr>
            <a:lvl4pPr marL="6267526" indent="0">
              <a:buNone/>
              <a:defRPr sz="7300" b="1"/>
            </a:lvl4pPr>
            <a:lvl5pPr marL="8356703" indent="0">
              <a:buNone/>
              <a:defRPr sz="7300" b="1"/>
            </a:lvl5pPr>
            <a:lvl6pPr marL="10445879" indent="0">
              <a:buNone/>
              <a:defRPr sz="7300" b="1"/>
            </a:lvl6pPr>
            <a:lvl7pPr marL="12535056" indent="0">
              <a:buNone/>
              <a:defRPr sz="7300" b="1"/>
            </a:lvl7pPr>
            <a:lvl8pPr marL="14624230" indent="0">
              <a:buNone/>
              <a:defRPr sz="7300" b="1"/>
            </a:lvl8pPr>
            <a:lvl9pPr marL="16713408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08769" y="13629220"/>
            <a:ext cx="13332619" cy="24761404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8591" y="9620044"/>
            <a:ext cx="13337855" cy="4009175"/>
          </a:xfrm>
        </p:spPr>
        <p:txBody>
          <a:bodyPr anchor="b"/>
          <a:lstStyle>
            <a:lvl1pPr marL="0" indent="0">
              <a:buNone/>
              <a:defRPr sz="10900" b="1"/>
            </a:lvl1pPr>
            <a:lvl2pPr marL="2089175" indent="0">
              <a:buNone/>
              <a:defRPr sz="9100" b="1"/>
            </a:lvl2pPr>
            <a:lvl3pPr marL="4178352" indent="0">
              <a:buNone/>
              <a:defRPr sz="8100" b="1"/>
            </a:lvl3pPr>
            <a:lvl4pPr marL="6267526" indent="0">
              <a:buNone/>
              <a:defRPr sz="7300" b="1"/>
            </a:lvl4pPr>
            <a:lvl5pPr marL="8356703" indent="0">
              <a:buNone/>
              <a:defRPr sz="7300" b="1"/>
            </a:lvl5pPr>
            <a:lvl6pPr marL="10445879" indent="0">
              <a:buNone/>
              <a:defRPr sz="7300" b="1"/>
            </a:lvl6pPr>
            <a:lvl7pPr marL="12535056" indent="0">
              <a:buNone/>
              <a:defRPr sz="7300" b="1"/>
            </a:lvl7pPr>
            <a:lvl8pPr marL="14624230" indent="0">
              <a:buNone/>
              <a:defRPr sz="7300" b="1"/>
            </a:lvl8pPr>
            <a:lvl9pPr marL="16713408" indent="0">
              <a:buNone/>
              <a:defRPr sz="7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8591" y="13629220"/>
            <a:ext cx="13337855" cy="24761404"/>
          </a:xfrm>
        </p:spPr>
        <p:txBody>
          <a:bodyPr/>
          <a:lstStyle>
            <a:lvl1pPr>
              <a:defRPr sz="10900"/>
            </a:lvl1pPr>
            <a:lvl2pPr>
              <a:defRPr sz="9100"/>
            </a:lvl2pPr>
            <a:lvl3pPr>
              <a:defRPr sz="8100"/>
            </a:lvl3pPr>
            <a:lvl4pPr>
              <a:defRPr sz="7300"/>
            </a:lvl4pPr>
            <a:lvl5pPr>
              <a:defRPr sz="7300"/>
            </a:lvl5pPr>
            <a:lvl6pPr>
              <a:defRPr sz="7300"/>
            </a:lvl6pPr>
            <a:lvl7pPr>
              <a:defRPr sz="7300"/>
            </a:lvl7pPr>
            <a:lvl8pPr>
              <a:defRPr sz="7300"/>
            </a:lvl8pPr>
            <a:lvl9pPr>
              <a:defRPr sz="7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C526-2D82-49BC-9D39-23B01F240D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B776E-DF0A-4DC3-9530-1E733CB1A6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8325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C526-2D82-49BC-9D39-23B01F240D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B776E-DF0A-4DC3-9530-1E733CB1A6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0618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C526-2D82-49BC-9D39-23B01F240D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B776E-DF0A-4DC3-9530-1E733CB1A6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7397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70" y="1711116"/>
            <a:ext cx="9927434" cy="7282181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797664" y="1711124"/>
            <a:ext cx="16868779" cy="36679508"/>
          </a:xfrm>
        </p:spPr>
        <p:txBody>
          <a:bodyPr/>
          <a:lstStyle>
            <a:lvl1pPr>
              <a:defRPr sz="14700"/>
            </a:lvl1pPr>
            <a:lvl2pPr>
              <a:defRPr sz="12900"/>
            </a:lvl2pPr>
            <a:lvl3pPr>
              <a:defRPr sz="10900"/>
            </a:lvl3pPr>
            <a:lvl4pPr>
              <a:defRPr sz="9100"/>
            </a:lvl4pPr>
            <a:lvl5pPr>
              <a:defRPr sz="9100"/>
            </a:lvl5pPr>
            <a:lvl6pPr>
              <a:defRPr sz="9100"/>
            </a:lvl6pPr>
            <a:lvl7pPr>
              <a:defRPr sz="9100"/>
            </a:lvl7pPr>
            <a:lvl8pPr>
              <a:defRPr sz="9100"/>
            </a:lvl8pPr>
            <a:lvl9pPr>
              <a:defRPr sz="9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08770" y="8993305"/>
            <a:ext cx="9927434" cy="29397328"/>
          </a:xfrm>
        </p:spPr>
        <p:txBody>
          <a:bodyPr/>
          <a:lstStyle>
            <a:lvl1pPr marL="0" indent="0">
              <a:buNone/>
              <a:defRPr sz="6400"/>
            </a:lvl1pPr>
            <a:lvl2pPr marL="2089175" indent="0">
              <a:buNone/>
              <a:defRPr sz="5500"/>
            </a:lvl2pPr>
            <a:lvl3pPr marL="4178352" indent="0">
              <a:buNone/>
              <a:defRPr sz="4500"/>
            </a:lvl3pPr>
            <a:lvl4pPr marL="6267526" indent="0">
              <a:buNone/>
              <a:defRPr sz="4100"/>
            </a:lvl4pPr>
            <a:lvl5pPr marL="8356703" indent="0">
              <a:buNone/>
              <a:defRPr sz="4100"/>
            </a:lvl5pPr>
            <a:lvl6pPr marL="10445879" indent="0">
              <a:buNone/>
              <a:defRPr sz="4100"/>
            </a:lvl6pPr>
            <a:lvl7pPr marL="12535056" indent="0">
              <a:buNone/>
              <a:defRPr sz="4100"/>
            </a:lvl7pPr>
            <a:lvl8pPr marL="14624230" indent="0">
              <a:buNone/>
              <a:defRPr sz="4100"/>
            </a:lvl8pPr>
            <a:lvl9pPr marL="16713408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C526-2D82-49BC-9D39-23B01F240D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B776E-DF0A-4DC3-9530-1E733CB1A6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594700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14554" y="30083770"/>
            <a:ext cx="18105120" cy="3551558"/>
          </a:xfrm>
        </p:spPr>
        <p:txBody>
          <a:bodyPr anchor="b"/>
          <a:lstStyle>
            <a:lvl1pPr algn="l">
              <a:defRPr sz="91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914554" y="3840056"/>
            <a:ext cx="18105120" cy="25786080"/>
          </a:xfrm>
        </p:spPr>
        <p:txBody>
          <a:bodyPr/>
          <a:lstStyle>
            <a:lvl1pPr marL="0" indent="0">
              <a:buNone/>
              <a:defRPr sz="14700"/>
            </a:lvl1pPr>
            <a:lvl2pPr marL="2089175" indent="0">
              <a:buNone/>
              <a:defRPr sz="12900"/>
            </a:lvl2pPr>
            <a:lvl3pPr marL="4178352" indent="0">
              <a:buNone/>
              <a:defRPr sz="10900"/>
            </a:lvl3pPr>
            <a:lvl4pPr marL="6267526" indent="0">
              <a:buNone/>
              <a:defRPr sz="9100"/>
            </a:lvl4pPr>
            <a:lvl5pPr marL="8356703" indent="0">
              <a:buNone/>
              <a:defRPr sz="9100"/>
            </a:lvl5pPr>
            <a:lvl6pPr marL="10445879" indent="0">
              <a:buNone/>
              <a:defRPr sz="9100"/>
            </a:lvl6pPr>
            <a:lvl7pPr marL="12535056" indent="0">
              <a:buNone/>
              <a:defRPr sz="9100"/>
            </a:lvl7pPr>
            <a:lvl8pPr marL="14624230" indent="0">
              <a:buNone/>
              <a:defRPr sz="9100"/>
            </a:lvl8pPr>
            <a:lvl9pPr marL="16713408" indent="0">
              <a:buNone/>
              <a:defRPr sz="91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14554" y="33635328"/>
            <a:ext cx="18105120" cy="5043802"/>
          </a:xfrm>
        </p:spPr>
        <p:txBody>
          <a:bodyPr/>
          <a:lstStyle>
            <a:lvl1pPr marL="0" indent="0">
              <a:buNone/>
              <a:defRPr sz="6400"/>
            </a:lvl1pPr>
            <a:lvl2pPr marL="2089175" indent="0">
              <a:buNone/>
              <a:defRPr sz="5500"/>
            </a:lvl2pPr>
            <a:lvl3pPr marL="4178352" indent="0">
              <a:buNone/>
              <a:defRPr sz="4500"/>
            </a:lvl3pPr>
            <a:lvl4pPr marL="6267526" indent="0">
              <a:buNone/>
              <a:defRPr sz="4100"/>
            </a:lvl4pPr>
            <a:lvl5pPr marL="8356703" indent="0">
              <a:buNone/>
              <a:defRPr sz="4100"/>
            </a:lvl5pPr>
            <a:lvl6pPr marL="10445879" indent="0">
              <a:buNone/>
              <a:defRPr sz="4100"/>
            </a:lvl6pPr>
            <a:lvl7pPr marL="12535056" indent="0">
              <a:buNone/>
              <a:defRPr sz="4100"/>
            </a:lvl7pPr>
            <a:lvl8pPr marL="14624230" indent="0">
              <a:buNone/>
              <a:defRPr sz="4100"/>
            </a:lvl8pPr>
            <a:lvl9pPr marL="16713408" indent="0">
              <a:buNone/>
              <a:defRPr sz="41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9C526-2D82-49BC-9D39-23B01F240D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6B776E-DF0A-4DC3-9530-1E733CB1A6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85749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08763" y="1721065"/>
            <a:ext cx="27157683" cy="7162800"/>
          </a:xfrm>
          <a:prstGeom prst="rect">
            <a:avLst/>
          </a:prstGeom>
        </p:spPr>
        <p:txBody>
          <a:bodyPr vert="horz" lIns="417835" tIns="208918" rIns="417835" bIns="20891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08763" y="10027933"/>
            <a:ext cx="27157683" cy="28362702"/>
          </a:xfrm>
          <a:prstGeom prst="rect">
            <a:avLst/>
          </a:prstGeom>
        </p:spPr>
        <p:txBody>
          <a:bodyPr vert="horz" lIns="417835" tIns="208918" rIns="417835" bIns="20891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08756" y="39833137"/>
            <a:ext cx="7040883" cy="2288116"/>
          </a:xfrm>
          <a:prstGeom prst="rect">
            <a:avLst/>
          </a:prstGeom>
        </p:spPr>
        <p:txBody>
          <a:bodyPr vert="horz" lIns="417835" tIns="208918" rIns="417835" bIns="208918" rtlCol="0" anchor="ctr"/>
          <a:lstStyle>
            <a:lvl1pPr algn="l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178352"/>
            <a:fld id="{9079C526-2D82-49BC-9D39-23B01F240D57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178352"/>
              <a:t>9/5/2015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309862" y="39833137"/>
            <a:ext cx="9555481" cy="2288116"/>
          </a:xfrm>
          <a:prstGeom prst="rect">
            <a:avLst/>
          </a:prstGeom>
        </p:spPr>
        <p:txBody>
          <a:bodyPr vert="horz" lIns="417835" tIns="208918" rIns="417835" bIns="208918" rtlCol="0" anchor="ctr"/>
          <a:lstStyle>
            <a:lvl1pPr algn="ct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178352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625563" y="39833137"/>
            <a:ext cx="7040883" cy="2288116"/>
          </a:xfrm>
          <a:prstGeom prst="rect">
            <a:avLst/>
          </a:prstGeom>
        </p:spPr>
        <p:txBody>
          <a:bodyPr vert="horz" lIns="417835" tIns="208918" rIns="417835" bIns="208918" rtlCol="0" anchor="ctr"/>
          <a:lstStyle>
            <a:lvl1pPr algn="r">
              <a:defRPr sz="5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178352"/>
            <a:fld id="{1B6B776E-DF0A-4DC3-9530-1E733CB1A6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178352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68756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4178352" rtl="0" eaLnBrk="1" latinLnBrk="0" hangingPunct="1">
        <a:spcBef>
          <a:spcPct val="0"/>
        </a:spcBef>
        <a:buNone/>
        <a:defRPr sz="201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66880" indent="-1566880" algn="l" defTabSz="4178352" rtl="0" eaLnBrk="1" latinLnBrk="0" hangingPunct="1">
        <a:spcBef>
          <a:spcPct val="20000"/>
        </a:spcBef>
        <a:buFont typeface="Arial" pitchFamily="34" charset="0"/>
        <a:buChar char="•"/>
        <a:defRPr sz="14700" kern="1200">
          <a:solidFill>
            <a:schemeClr val="tx1"/>
          </a:solidFill>
          <a:latin typeface="+mn-lt"/>
          <a:ea typeface="+mn-ea"/>
          <a:cs typeface="+mn-cs"/>
        </a:defRPr>
      </a:lvl1pPr>
      <a:lvl2pPr marL="3394910" indent="-1305735" algn="l" defTabSz="4178352" rtl="0" eaLnBrk="1" latinLnBrk="0" hangingPunct="1">
        <a:spcBef>
          <a:spcPct val="20000"/>
        </a:spcBef>
        <a:buFont typeface="Arial" pitchFamily="34" charset="0"/>
        <a:buChar char="–"/>
        <a:defRPr sz="12900" kern="1200">
          <a:solidFill>
            <a:schemeClr val="tx1"/>
          </a:solidFill>
          <a:latin typeface="+mn-lt"/>
          <a:ea typeface="+mn-ea"/>
          <a:cs typeface="+mn-cs"/>
        </a:defRPr>
      </a:lvl2pPr>
      <a:lvl3pPr marL="5222940" indent="-1044588" algn="l" defTabSz="4178352" rtl="0" eaLnBrk="1" latinLnBrk="0" hangingPunct="1">
        <a:spcBef>
          <a:spcPct val="20000"/>
        </a:spcBef>
        <a:buFont typeface="Arial" pitchFamily="34" charset="0"/>
        <a:buChar char="•"/>
        <a:defRPr sz="10900" kern="1200">
          <a:solidFill>
            <a:schemeClr val="tx1"/>
          </a:solidFill>
          <a:latin typeface="+mn-lt"/>
          <a:ea typeface="+mn-ea"/>
          <a:cs typeface="+mn-cs"/>
        </a:defRPr>
      </a:lvl3pPr>
      <a:lvl4pPr marL="7312116" indent="-1044588" algn="l" defTabSz="4178352" rtl="0" eaLnBrk="1" latinLnBrk="0" hangingPunct="1">
        <a:spcBef>
          <a:spcPct val="20000"/>
        </a:spcBef>
        <a:buFont typeface="Arial" pitchFamily="34" charset="0"/>
        <a:buChar char="–"/>
        <a:defRPr sz="9100" kern="1200">
          <a:solidFill>
            <a:schemeClr val="tx1"/>
          </a:solidFill>
          <a:latin typeface="+mn-lt"/>
          <a:ea typeface="+mn-ea"/>
          <a:cs typeface="+mn-cs"/>
        </a:defRPr>
      </a:lvl4pPr>
      <a:lvl5pPr marL="9401290" indent="-1044588" algn="l" defTabSz="4178352" rtl="0" eaLnBrk="1" latinLnBrk="0" hangingPunct="1">
        <a:spcBef>
          <a:spcPct val="20000"/>
        </a:spcBef>
        <a:buFont typeface="Arial" pitchFamily="34" charset="0"/>
        <a:buChar char="»"/>
        <a:defRPr sz="9100" kern="1200">
          <a:solidFill>
            <a:schemeClr val="tx1"/>
          </a:solidFill>
          <a:latin typeface="+mn-lt"/>
          <a:ea typeface="+mn-ea"/>
          <a:cs typeface="+mn-cs"/>
        </a:defRPr>
      </a:lvl5pPr>
      <a:lvl6pPr marL="11490468" indent="-1044588" algn="l" defTabSz="4178352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9643" indent="-1044588" algn="l" defTabSz="4178352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68817" indent="-1044588" algn="l" defTabSz="4178352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57994" indent="-1044588" algn="l" defTabSz="4178352" rtl="0" eaLnBrk="1" latinLnBrk="0" hangingPunct="1">
        <a:spcBef>
          <a:spcPct val="20000"/>
        </a:spcBef>
        <a:buFont typeface="Arial" pitchFamily="34" charset="0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178352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89175" algn="l" defTabSz="4178352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178352" algn="l" defTabSz="4178352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267526" algn="l" defTabSz="4178352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356703" algn="l" defTabSz="4178352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445879" algn="l" defTabSz="4178352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535056" algn="l" defTabSz="4178352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624230" algn="l" defTabSz="4178352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713408" algn="l" defTabSz="4178352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package" Target="../embeddings/Microsoft_Office_Word_Document2.docx"/><Relationship Id="rId5" Type="http://schemas.openxmlformats.org/officeDocument/2006/relationships/chart" Target="../charts/char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3" y="0"/>
            <a:ext cx="30175200" cy="5755822"/>
          </a:xfrm>
          <a:prstGeom prst="rect">
            <a:avLst/>
          </a:prstGeom>
          <a:solidFill>
            <a:schemeClr val="tx2">
              <a:lumMod val="60000"/>
              <a:lumOff val="40000"/>
              <a:alpha val="7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17754" tIns="208878" rIns="417754" bIns="208878" rtlCol="0" anchor="ctr"/>
          <a:lstStyle/>
          <a:p>
            <a:pPr algn="ctr" defTabSz="4177550"/>
            <a:endParaRPr lang="en-US" sz="81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39562" y="7937"/>
            <a:ext cx="25069800" cy="5755822"/>
          </a:xfrm>
        </p:spPr>
        <p:txBody>
          <a:bodyPr>
            <a:normAutofit fontScale="90000"/>
          </a:bodyPr>
          <a:lstStyle/>
          <a:p>
            <a:r>
              <a:rPr lang="en-GB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Prevalence of Chronic Kidney Disease among Older Adults in Urban Sri Lanka - Tip of the Iceberg?</a:t>
            </a:r>
            <a:br>
              <a:rPr lang="en-GB" sz="9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GB" sz="5100" b="1" dirty="0" smtClean="0"/>
              <a:t/>
            </a:r>
            <a:br>
              <a:rPr lang="en-GB" sz="5100" b="1" dirty="0" smtClean="0"/>
            </a:br>
            <a:r>
              <a:rPr lang="pt-BR" sz="5100" b="1" dirty="0" smtClean="0"/>
              <a:t>S T De Silva</a:t>
            </a:r>
            <a:r>
              <a:rPr lang="pt-BR" sz="5100" b="1" baseline="30000" dirty="0" smtClean="0"/>
              <a:t>1,2</a:t>
            </a:r>
            <a:r>
              <a:rPr lang="pt-BR" sz="5100" b="1" dirty="0" smtClean="0"/>
              <a:t>, K T A A Kasturiratna</a:t>
            </a:r>
            <a:r>
              <a:rPr lang="pt-BR" sz="5100" b="1" baseline="30000" dirty="0" smtClean="0"/>
              <a:t>3</a:t>
            </a:r>
            <a:r>
              <a:rPr lang="pt-BR" sz="5100" b="1" dirty="0" smtClean="0"/>
              <a:t>, S Chackrewarthy</a:t>
            </a:r>
            <a:r>
              <a:rPr lang="pt-BR" sz="5100" b="1" baseline="30000" dirty="0" smtClean="0"/>
              <a:t>4</a:t>
            </a:r>
            <a:r>
              <a:rPr lang="en-GB" sz="4900" dirty="0" smtClean="0"/>
              <a:t/>
            </a:r>
            <a:br>
              <a:rPr lang="en-GB" sz="4900" dirty="0" smtClean="0"/>
            </a:br>
            <a:r>
              <a:rPr lang="en-GB" sz="4200" i="1" baseline="30000" dirty="0" smtClean="0"/>
              <a:t>1</a:t>
            </a:r>
            <a:r>
              <a:rPr lang="en-GB" sz="4200" i="1" dirty="0" smtClean="0"/>
              <a:t>University Medical Unit, Colombo North Teaching Hospital, </a:t>
            </a:r>
            <a:r>
              <a:rPr lang="en-GB" sz="4200" i="1" baseline="30000" dirty="0" smtClean="0"/>
              <a:t>2</a:t>
            </a:r>
            <a:r>
              <a:rPr lang="en-GB" sz="4200" i="1" dirty="0" smtClean="0"/>
              <a:t>Departments of Medicine, </a:t>
            </a:r>
            <a:r>
              <a:rPr lang="en-GB" sz="4200" i="1" baseline="30000" dirty="0" smtClean="0"/>
              <a:t>3</a:t>
            </a:r>
            <a:r>
              <a:rPr lang="en-GB" sz="4200" i="1" dirty="0" smtClean="0"/>
              <a:t>Public Health and Biochemistry, Faculty of Medicine, University of </a:t>
            </a:r>
            <a:r>
              <a:rPr lang="en-GB" sz="4200" i="1" dirty="0" err="1" smtClean="0"/>
              <a:t>Kelaniya</a:t>
            </a:r>
            <a:r>
              <a:rPr lang="en-GB" sz="4200" i="1" dirty="0" smtClean="0"/>
              <a:t>, </a:t>
            </a:r>
            <a:r>
              <a:rPr lang="en-GB" sz="4200" i="1" dirty="0" err="1" smtClean="0"/>
              <a:t>Ragama</a:t>
            </a:r>
            <a:r>
              <a:rPr lang="en-GB" sz="4200" i="1" dirty="0" smtClean="0"/>
              <a:t>, SRI LANKA</a:t>
            </a:r>
            <a:endParaRPr lang="en-US" sz="4200" i="1" dirty="0">
              <a:latin typeface="+mn-lt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08428" y="8281035"/>
            <a:ext cx="14499071" cy="846385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lIns="0" tIns="0" rIns="0" bIns="0">
            <a:spAutoFit/>
          </a:bodyPr>
          <a:lstStyle/>
          <a:p>
            <a:pPr algn="just"/>
            <a:r>
              <a:rPr lang="en-GB" sz="5000" dirty="0" smtClean="0"/>
              <a:t>Prevalence </a:t>
            </a:r>
            <a:r>
              <a:rPr lang="en-GB" sz="5000" dirty="0"/>
              <a:t>of chronic kidney disease (CKD) is increasing worldwide, mainly due to increasing diabetes mellitus (DM) and hypertension (HPT) in aging populations. </a:t>
            </a:r>
            <a:r>
              <a:rPr lang="en-GB" sz="5000" dirty="0" smtClean="0"/>
              <a:t>Data </a:t>
            </a:r>
            <a:r>
              <a:rPr lang="en-GB" sz="5000" dirty="0"/>
              <a:t>on population prevalence of CKD in Sri Lanka is scarce. </a:t>
            </a:r>
          </a:p>
          <a:p>
            <a:pPr algn="just"/>
            <a:r>
              <a:rPr lang="en-GB" sz="5000" dirty="0" smtClean="0"/>
              <a:t>The prevalence of CKD </a:t>
            </a:r>
            <a:r>
              <a:rPr lang="en-GB" sz="5000" dirty="0"/>
              <a:t>of uncertain aetiology (</a:t>
            </a:r>
            <a:r>
              <a:rPr lang="en-GB" sz="5000" dirty="0" err="1"/>
              <a:t>CKDu</a:t>
            </a:r>
            <a:r>
              <a:rPr lang="en-GB" sz="5000" dirty="0"/>
              <a:t>), mainly seen in the North Central parts of the </a:t>
            </a:r>
            <a:r>
              <a:rPr lang="en-GB" sz="5000" dirty="0" smtClean="0"/>
              <a:t>country, among </a:t>
            </a:r>
            <a:r>
              <a:rPr lang="en-GB" sz="5000" dirty="0"/>
              <a:t>adults in the affected areas was estimated to be 15.3% in </a:t>
            </a:r>
            <a:r>
              <a:rPr lang="en-GB" sz="5000" dirty="0" smtClean="0"/>
              <a:t>2012</a:t>
            </a:r>
            <a:r>
              <a:rPr lang="en-GB" sz="5000" baseline="30000" dirty="0" smtClean="0"/>
              <a:t>1</a:t>
            </a:r>
            <a:r>
              <a:rPr lang="en-GB" sz="5000" dirty="0" smtClean="0"/>
              <a:t>. </a:t>
            </a:r>
          </a:p>
          <a:p>
            <a:pPr algn="just"/>
            <a:r>
              <a:rPr lang="en-GB" sz="5000" dirty="0" smtClean="0"/>
              <a:t>Our </a:t>
            </a:r>
            <a:r>
              <a:rPr lang="en-GB" sz="5000" dirty="0"/>
              <a:t>objectives were to identify the prevalence of CKD in an urban adult Sri Lankan population and compare that to the prevalence of </a:t>
            </a:r>
            <a:r>
              <a:rPr lang="en-GB" sz="5000" dirty="0" err="1"/>
              <a:t>CKDu</a:t>
            </a:r>
            <a:r>
              <a:rPr lang="en-GB" sz="5000" dirty="0"/>
              <a:t>.</a:t>
            </a:r>
            <a:r>
              <a:rPr lang="en-GB" sz="4800" dirty="0"/>
              <a:t> </a:t>
            </a:r>
            <a:endParaRPr lang="en-US" sz="4700" dirty="0">
              <a:solidFill>
                <a:prstClr val="black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5471803" y="39526908"/>
            <a:ext cx="14361155" cy="225310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lIns="417754" tIns="208878" rIns="417754" bIns="208878" rtlCol="0">
            <a:spAutoFit/>
          </a:bodyPr>
          <a:lstStyle/>
          <a:p>
            <a:pPr defTabSz="4177550"/>
            <a:r>
              <a:rPr lang="en-US" sz="3900" b="1" dirty="0">
                <a:solidFill>
                  <a:srgbClr val="FF0000"/>
                </a:solidFill>
              </a:rPr>
              <a:t>REFERENCES</a:t>
            </a:r>
          </a:p>
          <a:p>
            <a:pPr defTabSz="4177550"/>
            <a:r>
              <a:rPr lang="en-US" sz="3900" b="1" i="1" baseline="30000" dirty="0" smtClean="0">
                <a:solidFill>
                  <a:prstClr val="black"/>
                </a:solidFill>
              </a:rPr>
              <a:t>1</a:t>
            </a:r>
            <a:r>
              <a:rPr lang="en-GB" sz="4000" dirty="0"/>
              <a:t>Investigation &amp; evaluation of chronic kidney disease of uncertain aetiology in Sri Lanka – Final Report WHO </a:t>
            </a:r>
            <a:r>
              <a:rPr lang="en-GB" sz="4000" dirty="0" smtClean="0"/>
              <a:t>2013</a:t>
            </a:r>
            <a:endParaRPr lang="en-US" sz="3900" dirty="0">
              <a:solidFill>
                <a:prstClr val="black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005855" y="40111683"/>
            <a:ext cx="843732" cy="1668331"/>
          </a:xfrm>
          <a:prstGeom prst="rect">
            <a:avLst/>
          </a:prstGeom>
          <a:noFill/>
        </p:spPr>
        <p:txBody>
          <a:bodyPr wrap="none" lIns="417754" tIns="208878" rIns="417754" bIns="208878" rtlCol="0">
            <a:spAutoFit/>
          </a:bodyPr>
          <a:lstStyle/>
          <a:p>
            <a:pPr defTabSz="4177550"/>
            <a:endParaRPr lang="en-US" sz="8100" dirty="0">
              <a:solidFill>
                <a:prstClr val="black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5087597" y="21568883"/>
            <a:ext cx="12869366" cy="1306266"/>
          </a:xfrm>
          <a:prstGeom prst="rect">
            <a:avLst/>
          </a:prstGeom>
          <a:noFill/>
        </p:spPr>
        <p:txBody>
          <a:bodyPr wrap="square" lIns="417754" tIns="208878" rIns="417754" bIns="208878" rtlCol="0">
            <a:spAutoFit/>
          </a:bodyPr>
          <a:lstStyle/>
          <a:p>
            <a:pPr defTabSz="4177550"/>
            <a:r>
              <a:rPr lang="en-US" sz="5500" b="1" dirty="0">
                <a:solidFill>
                  <a:prstClr val="black"/>
                </a:solidFill>
              </a:rPr>
              <a:t> </a:t>
            </a:r>
            <a:endParaRPr lang="en-US" sz="8100" dirty="0">
              <a:solidFill>
                <a:prstClr val="black"/>
              </a:solidFill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7472523" y="41605200"/>
            <a:ext cx="15087605" cy="1058339"/>
          </a:xfrm>
          <a:prstGeom prst="rect">
            <a:avLst/>
          </a:prstGeom>
          <a:noFill/>
        </p:spPr>
        <p:txBody>
          <a:bodyPr wrap="square" lIns="72745" tIns="36372" rIns="72745" bIns="36372" rtlCol="0">
            <a:spAutoFit/>
          </a:bodyPr>
          <a:lstStyle/>
          <a:p>
            <a:pPr defTabSz="4177550"/>
            <a:r>
              <a:rPr lang="en-US" sz="2900" dirty="0">
                <a:solidFill>
                  <a:srgbClr val="C00000"/>
                </a:solidFill>
              </a:rPr>
              <a:t>   </a:t>
            </a:r>
          </a:p>
          <a:p>
            <a:pPr defTabSz="4177550"/>
            <a:r>
              <a:rPr lang="en-US" sz="3500" dirty="0">
                <a:solidFill>
                  <a:srgbClr val="C00000"/>
                </a:solidFill>
              </a:rPr>
              <a:t>  </a:t>
            </a:r>
            <a:r>
              <a:rPr lang="en-US" sz="3500" b="1" dirty="0" smtClean="0">
                <a:solidFill>
                  <a:srgbClr val="FF0000"/>
                </a:solidFill>
              </a:rPr>
              <a:t>The </a:t>
            </a:r>
            <a:r>
              <a:rPr lang="en-US" sz="3500" b="1" dirty="0">
                <a:solidFill>
                  <a:srgbClr val="FF0000"/>
                </a:solidFill>
              </a:rPr>
              <a:t>authors have no conflicts of interest</a:t>
            </a:r>
            <a:r>
              <a:rPr lang="en-US" sz="3500" b="1" dirty="0" smtClean="0">
                <a:solidFill>
                  <a:srgbClr val="FF0000"/>
                </a:solidFill>
              </a:rPr>
              <a:t>. </a:t>
            </a:r>
            <a:r>
              <a:rPr lang="en-GB" sz="3500" b="1" dirty="0" smtClean="0">
                <a:solidFill>
                  <a:srgbClr val="FF0000"/>
                </a:solidFill>
              </a:rPr>
              <a:t>WCN ISN 2015 Cape Town South Africa</a:t>
            </a:r>
            <a:r>
              <a:rPr lang="en-US" sz="2900" dirty="0" smtClean="0">
                <a:solidFill>
                  <a:srgbClr val="C00000"/>
                </a:solidFill>
              </a:rPr>
              <a:t> </a:t>
            </a:r>
            <a:endParaRPr lang="en-US" sz="2900" dirty="0">
              <a:solidFill>
                <a:srgbClr val="C0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5471804" y="30825883"/>
            <a:ext cx="14361155" cy="8239360"/>
          </a:xfrm>
          <a:prstGeom prst="rect">
            <a:avLst/>
          </a:prstGeom>
          <a:solidFill>
            <a:schemeClr val="accent5">
              <a:lumMod val="20000"/>
              <a:lumOff val="80000"/>
              <a:alpha val="50000"/>
            </a:schemeClr>
          </a:solidFill>
        </p:spPr>
        <p:txBody>
          <a:bodyPr wrap="square" lIns="417754" tIns="208878" rIns="417754" bIns="208878" rtlCol="0">
            <a:spAutoFit/>
          </a:bodyPr>
          <a:lstStyle/>
          <a:p>
            <a:pPr defTabSz="4177550"/>
            <a:r>
              <a:rPr lang="en-US" sz="5800" dirty="0">
                <a:solidFill>
                  <a:srgbClr val="FF0000"/>
                </a:solidFill>
                <a:latin typeface="Arial Black" pitchFamily="34" charset="0"/>
              </a:rPr>
              <a:t>CONCLUSION</a:t>
            </a:r>
          </a:p>
          <a:p>
            <a:pPr algn="just" defTabSz="4177550"/>
            <a:r>
              <a:rPr lang="en-GB" sz="5000" b="1" dirty="0"/>
              <a:t>CKD prevalence in our sample was similar to the prevalence of </a:t>
            </a:r>
            <a:r>
              <a:rPr lang="en-GB" sz="5000" b="1" dirty="0" err="1"/>
              <a:t>CKDu</a:t>
            </a:r>
            <a:r>
              <a:rPr lang="en-GB" sz="5000" b="1" dirty="0"/>
              <a:t> in North Central Sri Lanka. As expected, DM and HPT were the primary associated co-morbidities. Most CKD patients were in stage IIIA, where early recognition and better control of co-morbidities are known to retard progression. </a:t>
            </a:r>
            <a:endParaRPr lang="en-GB" sz="5000" b="1" dirty="0" smtClean="0"/>
          </a:p>
          <a:p>
            <a:pPr algn="just" defTabSz="4177550"/>
            <a:r>
              <a:rPr lang="en-GB" sz="5000" b="1" dirty="0" smtClean="0"/>
              <a:t>CKD </a:t>
            </a:r>
            <a:r>
              <a:rPr lang="en-GB" sz="5000" b="1" dirty="0"/>
              <a:t>is under-recognized in Sri Lanka and is probably as significant a problem as </a:t>
            </a:r>
            <a:r>
              <a:rPr lang="en-GB" sz="5000" b="1" dirty="0" err="1"/>
              <a:t>CKDu</a:t>
            </a:r>
            <a:r>
              <a:rPr lang="en-GB" sz="5000" b="1" dirty="0"/>
              <a:t>. </a:t>
            </a:r>
          </a:p>
        </p:txBody>
      </p:sp>
      <p:pic>
        <p:nvPicPr>
          <p:cNvPr id="28" name="Picture 2" descr="C:\Users\Madunil\Documents\My Documents\Logo\Kelaniya Medi Logo 4 brown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317" y="19857"/>
            <a:ext cx="5444523" cy="5747884"/>
          </a:xfrm>
          <a:prstGeom prst="rect">
            <a:avLst/>
          </a:prstGeom>
          <a:noFill/>
        </p:spPr>
      </p:pic>
      <p:sp>
        <p:nvSpPr>
          <p:cNvPr id="33" name="TextBox 32"/>
          <p:cNvSpPr txBox="1"/>
          <p:nvPr/>
        </p:nvSpPr>
        <p:spPr>
          <a:xfrm>
            <a:off x="608428" y="28727400"/>
            <a:ext cx="14161832" cy="76944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4177550"/>
            <a:r>
              <a:rPr lang="en-GB" sz="5000" dirty="0" smtClean="0">
                <a:solidFill>
                  <a:prstClr val="black"/>
                </a:solidFill>
              </a:rPr>
              <a:t>301 randomly selected participants</a:t>
            </a:r>
          </a:p>
          <a:p>
            <a:pPr algn="just" defTabSz="4177550"/>
            <a:r>
              <a:rPr lang="en-GB" sz="5000" dirty="0">
                <a:solidFill>
                  <a:prstClr val="black"/>
                </a:solidFill>
              </a:rPr>
              <a:t>M</a:t>
            </a:r>
            <a:r>
              <a:rPr lang="en-GB" sz="5000" dirty="0" smtClean="0">
                <a:solidFill>
                  <a:prstClr val="black"/>
                </a:solidFill>
              </a:rPr>
              <a:t>ean </a:t>
            </a:r>
            <a:r>
              <a:rPr lang="en-GB" sz="5000" dirty="0">
                <a:solidFill>
                  <a:prstClr val="black"/>
                </a:solidFill>
              </a:rPr>
              <a:t>age </a:t>
            </a:r>
            <a:r>
              <a:rPr lang="en-GB" sz="5000" dirty="0" smtClean="0">
                <a:solidFill>
                  <a:prstClr val="black"/>
                </a:solidFill>
              </a:rPr>
              <a:t>- 57.5 </a:t>
            </a:r>
            <a:r>
              <a:rPr lang="en-GB" sz="5000" dirty="0">
                <a:solidFill>
                  <a:prstClr val="black"/>
                </a:solidFill>
              </a:rPr>
              <a:t>years (range 40-73 years</a:t>
            </a:r>
            <a:r>
              <a:rPr lang="en-GB" sz="5000" dirty="0" smtClean="0">
                <a:solidFill>
                  <a:prstClr val="black"/>
                </a:solidFill>
              </a:rPr>
              <a:t>)</a:t>
            </a:r>
          </a:p>
          <a:p>
            <a:pPr algn="just" defTabSz="4177550"/>
            <a:r>
              <a:rPr lang="en-GB" sz="5000" dirty="0" smtClean="0">
                <a:solidFill>
                  <a:prstClr val="black"/>
                </a:solidFill>
              </a:rPr>
              <a:t>Females - 178/301 </a:t>
            </a:r>
            <a:r>
              <a:rPr lang="en-GB" sz="5000" dirty="0">
                <a:solidFill>
                  <a:prstClr val="black"/>
                </a:solidFill>
              </a:rPr>
              <a:t>(59.1</a:t>
            </a:r>
            <a:r>
              <a:rPr lang="en-GB" sz="5000" dirty="0" smtClean="0">
                <a:solidFill>
                  <a:prstClr val="black"/>
                </a:solidFill>
              </a:rPr>
              <a:t>%)</a:t>
            </a:r>
          </a:p>
          <a:p>
            <a:pPr algn="just" defTabSz="4177550"/>
            <a:endParaRPr lang="en-GB" sz="5000" dirty="0" smtClean="0">
              <a:solidFill>
                <a:prstClr val="black"/>
              </a:solidFill>
            </a:endParaRPr>
          </a:p>
          <a:p>
            <a:pPr algn="just" defTabSz="4177550"/>
            <a:r>
              <a:rPr lang="en-GB" sz="5000" dirty="0" smtClean="0">
                <a:solidFill>
                  <a:prstClr val="black"/>
                </a:solidFill>
              </a:rPr>
              <a:t>43/301 </a:t>
            </a:r>
            <a:r>
              <a:rPr lang="en-GB" sz="5000" dirty="0">
                <a:solidFill>
                  <a:prstClr val="black"/>
                </a:solidFill>
              </a:rPr>
              <a:t>had </a:t>
            </a:r>
            <a:r>
              <a:rPr lang="en-GB" sz="5000" dirty="0" err="1" smtClean="0">
                <a:solidFill>
                  <a:prstClr val="black"/>
                </a:solidFill>
              </a:rPr>
              <a:t>eGFR</a:t>
            </a:r>
            <a:r>
              <a:rPr lang="en-GB" sz="5000" dirty="0" smtClean="0">
                <a:solidFill>
                  <a:prstClr val="black"/>
                </a:solidFill>
              </a:rPr>
              <a:t> &lt;</a:t>
            </a:r>
            <a:r>
              <a:rPr lang="en-GB" sz="5000" dirty="0">
                <a:solidFill>
                  <a:prstClr val="black"/>
                </a:solidFill>
              </a:rPr>
              <a:t>60ml/min/1.73m</a:t>
            </a:r>
            <a:r>
              <a:rPr lang="en-GB" sz="5000" baseline="30000" dirty="0">
                <a:solidFill>
                  <a:prstClr val="black"/>
                </a:solidFill>
              </a:rPr>
              <a:t>2</a:t>
            </a:r>
            <a:r>
              <a:rPr lang="en-GB" sz="5000" dirty="0">
                <a:solidFill>
                  <a:prstClr val="black"/>
                </a:solidFill>
              </a:rPr>
              <a:t>, giving a CKD prevalence of 14.3% </a:t>
            </a:r>
            <a:endParaRPr lang="en-GB" sz="5000" dirty="0" smtClean="0">
              <a:solidFill>
                <a:prstClr val="black"/>
              </a:solidFill>
            </a:endParaRPr>
          </a:p>
          <a:p>
            <a:pPr algn="just" defTabSz="4177550"/>
            <a:r>
              <a:rPr lang="en-GB" sz="5000" dirty="0" smtClean="0">
                <a:solidFill>
                  <a:prstClr val="black"/>
                </a:solidFill>
              </a:rPr>
              <a:t> </a:t>
            </a:r>
          </a:p>
          <a:p>
            <a:pPr algn="just" defTabSz="4177550"/>
            <a:r>
              <a:rPr lang="en-GB" sz="5000" dirty="0" smtClean="0">
                <a:solidFill>
                  <a:prstClr val="black"/>
                </a:solidFill>
              </a:rPr>
              <a:t>34/43 </a:t>
            </a:r>
            <a:r>
              <a:rPr lang="en-GB" sz="5000" dirty="0">
                <a:solidFill>
                  <a:prstClr val="black"/>
                </a:solidFill>
              </a:rPr>
              <a:t>(79.1%) were in CKD Stage </a:t>
            </a:r>
            <a:r>
              <a:rPr lang="en-GB" sz="5000" dirty="0" smtClean="0">
                <a:solidFill>
                  <a:prstClr val="black"/>
                </a:solidFill>
              </a:rPr>
              <a:t>IIIA</a:t>
            </a:r>
          </a:p>
          <a:p>
            <a:pPr algn="just" defTabSz="4177550"/>
            <a:r>
              <a:rPr lang="en-GB" sz="5000" dirty="0" smtClean="0">
                <a:solidFill>
                  <a:prstClr val="black"/>
                </a:solidFill>
              </a:rPr>
              <a:t> </a:t>
            </a:r>
          </a:p>
          <a:p>
            <a:pPr algn="just" defTabSz="4177550"/>
            <a:r>
              <a:rPr lang="en-GB" sz="5000" b="1" dirty="0" smtClean="0">
                <a:solidFill>
                  <a:prstClr val="black"/>
                </a:solidFill>
              </a:rPr>
              <a:t>Aetiology of CKD –</a:t>
            </a:r>
          </a:p>
        </p:txBody>
      </p:sp>
      <p:sp>
        <p:nvSpPr>
          <p:cNvPr id="3" name="AutoShape 2" descr="https://kavindainduwara.files.wordpress.com/2008/09/srilankaf.gif?w=45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608428" y="19572030"/>
            <a:ext cx="14479169" cy="769441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/>
            <a:r>
              <a:rPr lang="en-GB" sz="5000" dirty="0" smtClean="0"/>
              <a:t>Subjects were randomly selected from the </a:t>
            </a:r>
            <a:r>
              <a:rPr lang="en-GB" sz="5000" dirty="0" err="1" smtClean="0"/>
              <a:t>Ragama</a:t>
            </a:r>
            <a:r>
              <a:rPr lang="en-GB" sz="5000" dirty="0" smtClean="0"/>
              <a:t> Health Study (RHS), an on-going community based research project of the </a:t>
            </a:r>
            <a:r>
              <a:rPr lang="en-GB" sz="5000" dirty="0" err="1" smtClean="0"/>
              <a:t>Ragama</a:t>
            </a:r>
            <a:r>
              <a:rPr lang="en-GB" sz="5000" dirty="0" smtClean="0"/>
              <a:t> Medical Officer of Health area, with 3012  adult participants. </a:t>
            </a:r>
          </a:p>
          <a:p>
            <a:pPr algn="just"/>
            <a:r>
              <a:rPr lang="en-GB" sz="5000" dirty="0" smtClean="0"/>
              <a:t>Data was obtained using an interviewer-administered questionnaire. Serum creatinine was tested and estimated glomerular filtration rate (</a:t>
            </a:r>
            <a:r>
              <a:rPr lang="en-GB" sz="5000" dirty="0" err="1" smtClean="0"/>
              <a:t>eGFR</a:t>
            </a:r>
            <a:r>
              <a:rPr lang="en-GB" sz="5000" dirty="0" smtClean="0"/>
              <a:t>) was calculated using the CKD-EPI formula. CKD was defined as </a:t>
            </a:r>
            <a:r>
              <a:rPr lang="en-GB" sz="5000" dirty="0" err="1" smtClean="0"/>
              <a:t>eGFR</a:t>
            </a:r>
            <a:r>
              <a:rPr lang="en-GB" sz="5000" dirty="0" smtClean="0"/>
              <a:t> &lt;60ml/min/1.73m</a:t>
            </a:r>
            <a:r>
              <a:rPr lang="en-GB" sz="5000" baseline="30000" dirty="0"/>
              <a:t>2</a:t>
            </a:r>
            <a:r>
              <a:rPr lang="en-GB" sz="5000" dirty="0" smtClean="0"/>
              <a:t>, using the KDIGO/KDOQI classifications. </a:t>
            </a:r>
            <a:endParaRPr lang="en-GB" sz="5000" dirty="0"/>
          </a:p>
        </p:txBody>
      </p:sp>
      <p:sp>
        <p:nvSpPr>
          <p:cNvPr id="4" name="TextBox 3"/>
          <p:cNvSpPr txBox="1"/>
          <p:nvPr/>
        </p:nvSpPr>
        <p:spPr>
          <a:xfrm>
            <a:off x="15945519" y="26849529"/>
            <a:ext cx="13229218" cy="384720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lvl="0" algn="just" defTabSz="4177550"/>
            <a:r>
              <a:rPr lang="en-GB" sz="5000" dirty="0">
                <a:solidFill>
                  <a:prstClr val="black"/>
                </a:solidFill>
              </a:rPr>
              <a:t>Patients with CKD were significantly older than 60 years (</a:t>
            </a:r>
            <a:r>
              <a:rPr lang="en-GB" sz="5000" dirty="0" smtClean="0">
                <a:solidFill>
                  <a:prstClr val="black"/>
                </a:solidFill>
              </a:rPr>
              <a:t>p&lt;0.000), </a:t>
            </a:r>
            <a:r>
              <a:rPr lang="en-GB" sz="5000" dirty="0">
                <a:solidFill>
                  <a:prstClr val="black"/>
                </a:solidFill>
              </a:rPr>
              <a:t>and were more likely to have DM (p&lt;0.012), HPT (</a:t>
            </a:r>
            <a:r>
              <a:rPr lang="en-GB" sz="5000" dirty="0" smtClean="0">
                <a:solidFill>
                  <a:prstClr val="black"/>
                </a:solidFill>
              </a:rPr>
              <a:t>p&lt;0.000), </a:t>
            </a:r>
            <a:r>
              <a:rPr lang="en-GB" sz="5000" dirty="0">
                <a:solidFill>
                  <a:prstClr val="black"/>
                </a:solidFill>
              </a:rPr>
              <a:t>coronary artery </a:t>
            </a:r>
            <a:r>
              <a:rPr lang="en-GB" sz="5000" dirty="0" smtClean="0">
                <a:solidFill>
                  <a:prstClr val="black"/>
                </a:solidFill>
              </a:rPr>
              <a:t>disease (CAD) </a:t>
            </a:r>
            <a:r>
              <a:rPr lang="en-GB" sz="5000" dirty="0">
                <a:solidFill>
                  <a:prstClr val="black"/>
                </a:solidFill>
              </a:rPr>
              <a:t>(p&lt;0.031) and </a:t>
            </a:r>
            <a:r>
              <a:rPr lang="en-GB" sz="5000" dirty="0" smtClean="0">
                <a:solidFill>
                  <a:prstClr val="black"/>
                </a:solidFill>
              </a:rPr>
              <a:t>hyperlipidaemia </a:t>
            </a:r>
            <a:r>
              <a:rPr lang="en-GB" sz="5000" dirty="0">
                <a:solidFill>
                  <a:prstClr val="black"/>
                </a:solidFill>
              </a:rPr>
              <a:t>(</a:t>
            </a:r>
            <a:r>
              <a:rPr lang="en-GB" sz="5000" dirty="0" smtClean="0">
                <a:solidFill>
                  <a:prstClr val="black"/>
                </a:solidFill>
              </a:rPr>
              <a:t>p&lt;0.023), </a:t>
            </a:r>
            <a:r>
              <a:rPr lang="en-GB" sz="5000" dirty="0">
                <a:solidFill>
                  <a:prstClr val="black"/>
                </a:solidFill>
              </a:rPr>
              <a:t>compared to those without CKD. </a:t>
            </a:r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xmlns="" val="1220136561"/>
              </p:ext>
            </p:extLst>
          </p:nvPr>
        </p:nvGraphicFramePr>
        <p:xfrm>
          <a:off x="42318" y="35585400"/>
          <a:ext cx="15429486" cy="72789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1" name="TextBox 20"/>
          <p:cNvSpPr txBox="1"/>
          <p:nvPr/>
        </p:nvSpPr>
        <p:spPr>
          <a:xfrm>
            <a:off x="42317" y="6411132"/>
            <a:ext cx="15249800" cy="1345070"/>
          </a:xfrm>
          <a:prstGeom prst="rect">
            <a:avLst/>
          </a:prstGeom>
          <a:solidFill>
            <a:srgbClr val="DBEEF4"/>
          </a:solidFill>
        </p:spPr>
        <p:txBody>
          <a:bodyPr wrap="square" lIns="417657" tIns="208831" rIns="417657" bIns="208831" rtlCol="0">
            <a:spAutoFit/>
          </a:bodyPr>
          <a:lstStyle/>
          <a:p>
            <a:pPr defTabSz="4176568"/>
            <a:r>
              <a:rPr lang="en-US" sz="6000" dirty="0" smtClean="0">
                <a:solidFill>
                  <a:srgbClr val="FF0000"/>
                </a:solidFill>
                <a:latin typeface="Arial Black" pitchFamily="34" charset="0"/>
              </a:rPr>
              <a:t>INTRODUCTION</a:t>
            </a:r>
            <a:endParaRPr lang="en-US" sz="6000" dirty="0">
              <a:solidFill>
                <a:srgbClr val="FF0000"/>
              </a:solidFill>
              <a:latin typeface="Arial Black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0" y="17678400"/>
            <a:ext cx="15249800" cy="1345070"/>
          </a:xfrm>
          <a:prstGeom prst="rect">
            <a:avLst/>
          </a:prstGeom>
          <a:solidFill>
            <a:srgbClr val="DBEEF4"/>
          </a:solidFill>
        </p:spPr>
        <p:txBody>
          <a:bodyPr wrap="square" lIns="417657" tIns="208831" rIns="417657" bIns="208831" rtlCol="0">
            <a:spAutoFit/>
          </a:bodyPr>
          <a:lstStyle/>
          <a:p>
            <a:pPr defTabSz="4176568"/>
            <a:r>
              <a:rPr lang="en-US" sz="6000" dirty="0">
                <a:solidFill>
                  <a:srgbClr val="FF0000"/>
                </a:solidFill>
                <a:latin typeface="Arial Black" pitchFamily="34" charset="0"/>
              </a:rPr>
              <a:t>METHODS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0" y="27355800"/>
            <a:ext cx="15087597" cy="101566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marL="215900" indent="52388"/>
            <a:r>
              <a:rPr lang="en-US" sz="6000" dirty="0" smtClean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rPr>
              <a:t>RESULTS</a:t>
            </a:r>
            <a:endParaRPr lang="en-GB" sz="6000" dirty="0">
              <a:solidFill>
                <a:srgbClr val="FF0000"/>
              </a:solidFill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4924715"/>
              </p:ext>
            </p:extLst>
          </p:nvPr>
        </p:nvGraphicFramePr>
        <p:xfrm>
          <a:off x="16017875" y="14819313"/>
          <a:ext cx="13779500" cy="12549187"/>
        </p:xfrm>
        <a:graphic>
          <a:graphicData uri="http://schemas.openxmlformats.org/presentationml/2006/ole">
            <p:oleObj spid="_x0000_s1059" name="Document" r:id="rId6" imgW="5873376" imgH="5353805" progId="Word.Document.12">
              <p:embed/>
            </p:oleObj>
          </a:graphicData>
        </a:graphic>
      </p:graphicFrame>
      <p:sp>
        <p:nvSpPr>
          <p:cNvPr id="8" name="Rectangle 7"/>
          <p:cNvSpPr/>
          <p:nvPr/>
        </p:nvSpPr>
        <p:spPr>
          <a:xfrm>
            <a:off x="15945519" y="13487400"/>
            <a:ext cx="1388743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i="1" dirty="0"/>
              <a:t>Table 2 </a:t>
            </a:r>
            <a:r>
              <a:rPr lang="en-GB" sz="4000" dirty="0"/>
              <a:t>- </a:t>
            </a:r>
            <a:r>
              <a:rPr lang="en-GB" sz="4000" b="1" i="1" dirty="0">
                <a:solidFill>
                  <a:srgbClr val="002060"/>
                </a:solidFill>
              </a:rPr>
              <a:t>Comparison between subjects with CKD and those without CKD</a:t>
            </a: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416023312"/>
              </p:ext>
            </p:extLst>
          </p:nvPr>
        </p:nvGraphicFramePr>
        <p:xfrm>
          <a:off x="15954375" y="7158038"/>
          <a:ext cx="12266613" cy="6778625"/>
        </p:xfrm>
        <a:graphic>
          <a:graphicData uri="http://schemas.openxmlformats.org/presentationml/2006/ole">
            <p:oleObj spid="_x0000_s1060" name="Document" r:id="rId7" imgW="6284908" imgH="3480580" progId="Word.Document.12">
              <p:embed/>
            </p:oleObj>
          </a:graphicData>
        </a:graphic>
      </p:graphicFrame>
      <p:sp>
        <p:nvSpPr>
          <p:cNvPr id="10" name="Rectangle 9"/>
          <p:cNvSpPr/>
          <p:nvPr/>
        </p:nvSpPr>
        <p:spPr>
          <a:xfrm>
            <a:off x="15945519" y="6421464"/>
            <a:ext cx="1302033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4000" b="1" i="1" dirty="0"/>
              <a:t>Table 1 </a:t>
            </a:r>
            <a:r>
              <a:rPr lang="en-GB" sz="4000" dirty="0"/>
              <a:t>- </a:t>
            </a:r>
            <a:r>
              <a:rPr lang="en-GB" sz="4000" b="1" i="1" dirty="0">
                <a:solidFill>
                  <a:srgbClr val="002060"/>
                </a:solidFill>
              </a:rPr>
              <a:t>Distribution of CKD stages in the study sample </a:t>
            </a:r>
            <a:endParaRPr lang="en-GB" sz="40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29328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437</Words>
  <Application>Microsoft Office PowerPoint</Application>
  <PresentationFormat>Custom</PresentationFormat>
  <Paragraphs>34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1_Office Theme</vt:lpstr>
      <vt:lpstr>Document</vt:lpstr>
      <vt:lpstr>Prevalence of Chronic Kidney Disease among Older Adults in Urban Sri Lanka - Tip of the Iceberg?  S T De Silva1,2, K T A A Kasturiratna3, S Chackrewarthy4 1University Medical Unit, Colombo North Teaching Hospital, 2Departments of Medicine, 3Public Health and Biochemistry, Faculty of Medicine, University of Kelaniya, Ragama, SRI LANKA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ShamilaDS</dc:creator>
  <cp:lastModifiedBy>HP</cp:lastModifiedBy>
  <cp:revision>28</cp:revision>
  <dcterms:created xsi:type="dcterms:W3CDTF">2015-02-09T06:29:51Z</dcterms:created>
  <dcterms:modified xsi:type="dcterms:W3CDTF">2015-09-05T13:13:10Z</dcterms:modified>
</cp:coreProperties>
</file>