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CCFFFF"/>
    <a:srgbClr val="FF33CC"/>
    <a:srgbClr val="66FFFF"/>
    <a:srgbClr val="FF99FF"/>
    <a:srgbClr val="FFFF99"/>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85" d="100"/>
          <a:sy n="85" d="100"/>
        </p:scale>
        <p:origin x="45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7F7D3-8815-4E00-B64C-70E19603F9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468541-F2B0-47EE-84FF-A7C3660AC2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B5E115-C7CD-432C-9935-12A17C29276C}"/>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B149718C-511A-42C4-91F6-2FE0A9CA7C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798CC0-36CB-4C8F-8041-2CE887C1DF43}"/>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1107803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CFDA1-1B1B-478C-B150-ACB881C511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9EFB1A-5C9A-4BF1-A458-A752F31DFE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7B555B-F052-4A7F-90F9-6100E48EC79C}"/>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8B7B686E-CECA-41AF-84AB-0E811EBCA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E1D76-3980-4363-9125-52A8F5C86135}"/>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3260920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F14795-9B4E-41A8-920B-224B48B5F07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62B113-BE06-44DF-8E3E-8F016742A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7A6C60-0C8D-4860-9112-AEB4F26DA1E1}"/>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BAE4226D-4690-4903-A8FF-81875C278C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D297F-0266-45AF-83A1-9BAAEAC465DA}"/>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1315709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546BA-619B-4330-8827-7251EFF5F0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7C6AB5-783A-4D5F-A455-90D833D322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9D0CA9-6F34-4509-992F-A4C97E179822}"/>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61367937-4C84-4F59-909F-D78626D7B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D18221-C8A1-494E-B61C-A1E4777909B8}"/>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913157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1129-BBA4-4D62-9E93-563199B784A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17D46A-096C-4BD9-BC84-E4D5DD518A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DE9EA0-1E9A-4AA9-B117-BDAAC6A7B31E}"/>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EC522E21-A875-4373-9023-CBDBDAF1FB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C00D0F-CEB9-4088-98CF-5F17231BCF9F}"/>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977194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B1BAD-21A6-4552-A16D-97F48BEC0B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E65DEC-5E99-4A25-9467-6980DF7E12B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F43DC0-B570-451E-9395-192637C268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4B79A5-7EB3-45E2-B2D5-84F35CB8C675}"/>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6" name="Footer Placeholder 5">
            <a:extLst>
              <a:ext uri="{FF2B5EF4-FFF2-40B4-BE49-F238E27FC236}">
                <a16:creationId xmlns:a16="http://schemas.microsoft.com/office/drawing/2014/main" id="{96C280B3-9CB4-4F3A-8A79-C570490FC2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B03075-4571-475A-A732-2588B5421261}"/>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8922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4EEA3-135C-4B66-B0E2-94D4C8F297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D0476-4287-4D3E-A764-B1A1FD8E20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668143-5CF7-4EAA-8074-CFC652A9E4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3FD139-85F5-44E3-95C3-A6D35CF3F1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83EF20-741F-4BEF-AB65-2ED86A2831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BBFF290-D4DF-4C03-BCF7-C9D251816CFF}"/>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8" name="Footer Placeholder 7">
            <a:extLst>
              <a:ext uri="{FF2B5EF4-FFF2-40B4-BE49-F238E27FC236}">
                <a16:creationId xmlns:a16="http://schemas.microsoft.com/office/drawing/2014/main" id="{517E1FF5-379E-4B3C-87CC-53C3512BE4D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433DDA-D594-4882-A782-7DB9BD89AA83}"/>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2037417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04173-0421-40B2-AB1E-23D917B62E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57E80D-9D93-48D7-B478-76FDE7786578}"/>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4" name="Footer Placeholder 3">
            <a:extLst>
              <a:ext uri="{FF2B5EF4-FFF2-40B4-BE49-F238E27FC236}">
                <a16:creationId xmlns:a16="http://schemas.microsoft.com/office/drawing/2014/main" id="{10AEE35E-4ACC-4A1A-BEEC-317F702B196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8693C7-D6B0-4E28-AEF7-849035E3625F}"/>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138748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65365E-0B77-485D-BC0C-2789B737BF71}"/>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3" name="Footer Placeholder 2">
            <a:extLst>
              <a:ext uri="{FF2B5EF4-FFF2-40B4-BE49-F238E27FC236}">
                <a16:creationId xmlns:a16="http://schemas.microsoft.com/office/drawing/2014/main" id="{4FDC33D0-0EC1-4D1C-A2F1-4F4BB900D5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890505-D7A0-4976-A989-B8B39DC5228E}"/>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3529666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9C696-E33F-4280-BE4E-23F0D2ABE6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80E4935-55B1-4F34-AC7A-D1A775AE5D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E0DC2B-FE4A-49B3-8CC5-C0D818155D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5A5A9A-9A97-4207-AA1A-04EFC725B8EA}"/>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6" name="Footer Placeholder 5">
            <a:extLst>
              <a:ext uri="{FF2B5EF4-FFF2-40B4-BE49-F238E27FC236}">
                <a16:creationId xmlns:a16="http://schemas.microsoft.com/office/drawing/2014/main" id="{03565A0E-3FF4-4790-A2A1-24F7EDFB69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9F67E8-500C-4150-9877-CA6236D909CB}"/>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786882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E734F-A2F8-4EA7-9253-71E76FF23A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65A14A-A352-4283-8DCC-25056E1A8D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DFC93A-7EF0-49A9-B7EE-83C4893090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3E61EF-B0F6-4E65-A6A1-E736F442E0C0}"/>
              </a:ext>
            </a:extLst>
          </p:cNvPr>
          <p:cNvSpPr>
            <a:spLocks noGrp="1"/>
          </p:cNvSpPr>
          <p:nvPr>
            <p:ph type="dt" sz="half" idx="10"/>
          </p:nvPr>
        </p:nvSpPr>
        <p:spPr/>
        <p:txBody>
          <a:bodyPr/>
          <a:lstStyle/>
          <a:p>
            <a:fld id="{2128BDB5-466C-4386-A1CC-6ADFFB6FF793}" type="datetimeFigureOut">
              <a:rPr lang="en-US" smtClean="0"/>
              <a:t>9/16/2025</a:t>
            </a:fld>
            <a:endParaRPr lang="en-US"/>
          </a:p>
        </p:txBody>
      </p:sp>
      <p:sp>
        <p:nvSpPr>
          <p:cNvPr id="6" name="Footer Placeholder 5">
            <a:extLst>
              <a:ext uri="{FF2B5EF4-FFF2-40B4-BE49-F238E27FC236}">
                <a16:creationId xmlns:a16="http://schemas.microsoft.com/office/drawing/2014/main" id="{2550DC4D-850B-49FD-9256-D04B7D241F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D103B1-6CBA-43BE-9B48-347CBA7389EC}"/>
              </a:ext>
            </a:extLst>
          </p:cNvPr>
          <p:cNvSpPr>
            <a:spLocks noGrp="1"/>
          </p:cNvSpPr>
          <p:nvPr>
            <p:ph type="sldNum" sz="quarter" idx="12"/>
          </p:nvPr>
        </p:nvSpPr>
        <p:spPr/>
        <p:txBody>
          <a:bodyPr/>
          <a:lstStyle/>
          <a:p>
            <a:fld id="{46C8045A-354D-4CC0-AA38-598970C92C74}" type="slidenum">
              <a:rPr lang="en-US" smtClean="0"/>
              <a:t>‹#›</a:t>
            </a:fld>
            <a:endParaRPr lang="en-US"/>
          </a:p>
        </p:txBody>
      </p:sp>
    </p:spTree>
    <p:extLst>
      <p:ext uri="{BB962C8B-B14F-4D97-AF65-F5344CB8AC3E}">
        <p14:creationId xmlns:p14="http://schemas.microsoft.com/office/powerpoint/2010/main" val="945514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1A675B-28DA-47D3-8CC4-6282C6D0E4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C51F97-7DCD-4EC4-A309-F8D6A7DD85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7E765-E6A0-4FCB-8149-FCC01AD44D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8BDB5-466C-4386-A1CC-6ADFFB6FF793}" type="datetimeFigureOut">
              <a:rPr lang="en-US" smtClean="0"/>
              <a:t>9/16/2025</a:t>
            </a:fld>
            <a:endParaRPr lang="en-US"/>
          </a:p>
        </p:txBody>
      </p:sp>
      <p:sp>
        <p:nvSpPr>
          <p:cNvPr id="5" name="Footer Placeholder 4">
            <a:extLst>
              <a:ext uri="{FF2B5EF4-FFF2-40B4-BE49-F238E27FC236}">
                <a16:creationId xmlns:a16="http://schemas.microsoft.com/office/drawing/2014/main" id="{F855B9A7-B542-48EE-9003-693DDDE700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6311A9-B444-42D0-B176-AB69D044C7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C8045A-354D-4CC0-AA38-598970C92C74}" type="slidenum">
              <a:rPr lang="en-US" smtClean="0"/>
              <a:t>‹#›</a:t>
            </a:fld>
            <a:endParaRPr lang="en-US"/>
          </a:p>
        </p:txBody>
      </p:sp>
    </p:spTree>
    <p:extLst>
      <p:ext uri="{BB962C8B-B14F-4D97-AF65-F5344CB8AC3E}">
        <p14:creationId xmlns:p14="http://schemas.microsoft.com/office/powerpoint/2010/main" val="4271376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AEC40E-48D3-4B76-BC95-73693A56692A}"/>
              </a:ext>
            </a:extLst>
          </p:cNvPr>
          <p:cNvSpPr>
            <a:spLocks noGrp="1"/>
          </p:cNvSpPr>
          <p:nvPr>
            <p:ph idx="4294967295"/>
          </p:nvPr>
        </p:nvSpPr>
        <p:spPr>
          <a:xfrm>
            <a:off x="0" y="1"/>
            <a:ext cx="12220575" cy="6857999"/>
          </a:xfrm>
          <a:gradFill>
            <a:gsLst>
              <a:gs pos="56000">
                <a:srgbClr val="FFFF99"/>
              </a:gs>
              <a:gs pos="0">
                <a:srgbClr val="FF99FF"/>
              </a:gs>
              <a:gs pos="94000">
                <a:srgbClr val="FF99FF"/>
              </a:gs>
            </a:gsLst>
            <a:lin ang="5400000" scaled="1"/>
          </a:gradFill>
        </p:spPr>
        <p:txBody>
          <a:bodyPr>
            <a:normAutofit/>
          </a:bodyPr>
          <a:lstStyle/>
          <a:p>
            <a:pPr marL="0" indent="0">
              <a:buNone/>
            </a:pP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
        <p:nvSpPr>
          <p:cNvPr id="4" name="Title 3">
            <a:extLst>
              <a:ext uri="{FF2B5EF4-FFF2-40B4-BE49-F238E27FC236}">
                <a16:creationId xmlns:a16="http://schemas.microsoft.com/office/drawing/2014/main" id="{2640070C-4F91-4651-930E-6FE19528B218}"/>
              </a:ext>
            </a:extLst>
          </p:cNvPr>
          <p:cNvSpPr>
            <a:spLocks noGrp="1"/>
          </p:cNvSpPr>
          <p:nvPr>
            <p:ph type="title" idx="4294967295"/>
          </p:nvPr>
        </p:nvSpPr>
        <p:spPr>
          <a:xfrm>
            <a:off x="838197" y="67478"/>
            <a:ext cx="10515600" cy="623887"/>
          </a:xfrm>
          <a:gradFill>
            <a:gsLst>
              <a:gs pos="90000">
                <a:srgbClr val="FFFF99"/>
              </a:gs>
              <a:gs pos="5000">
                <a:srgbClr val="FF33CC"/>
              </a:gs>
              <a:gs pos="24000">
                <a:srgbClr val="FFADEB"/>
              </a:gs>
            </a:gsLst>
            <a:lin ang="5400000" scaled="1"/>
          </a:gradFill>
          <a:ln w="28575">
            <a:solidFill>
              <a:srgbClr val="FF33CC"/>
            </a:solidFill>
          </a:ln>
        </p:spPr>
        <p:txBody>
          <a:bodyPr>
            <a:normAutofit/>
          </a:bodyPr>
          <a:lstStyle/>
          <a:p>
            <a:r>
              <a:rPr lang="en-US" sz="2400" dirty="0">
                <a:latin typeface="Algerian" panose="04020705040A02060702" pitchFamily="82" charset="0"/>
              </a:rPr>
              <a:t>LATE ONSET E.COLI SEPTICAEMIA PRESENTING AS ACUTE LIVER FAILURE</a:t>
            </a:r>
          </a:p>
        </p:txBody>
      </p:sp>
      <p:sp>
        <p:nvSpPr>
          <p:cNvPr id="9" name="TextBox 8">
            <a:extLst>
              <a:ext uri="{FF2B5EF4-FFF2-40B4-BE49-F238E27FC236}">
                <a16:creationId xmlns:a16="http://schemas.microsoft.com/office/drawing/2014/main" id="{9042BAAC-B582-4D9D-9B78-4EEB43ACF4C5}"/>
              </a:ext>
            </a:extLst>
          </p:cNvPr>
          <p:cNvSpPr txBox="1"/>
          <p:nvPr/>
        </p:nvSpPr>
        <p:spPr>
          <a:xfrm>
            <a:off x="275663" y="2345264"/>
            <a:ext cx="6015320" cy="2800767"/>
          </a:xfrm>
          <a:prstGeom prst="rect">
            <a:avLst/>
          </a:prstGeom>
          <a:gradFill>
            <a:gsLst>
              <a:gs pos="95000">
                <a:srgbClr val="FFFF99"/>
              </a:gs>
              <a:gs pos="0">
                <a:srgbClr val="FF99FF"/>
              </a:gs>
              <a:gs pos="0">
                <a:srgbClr val="FF99FF"/>
              </a:gs>
            </a:gsLst>
            <a:lin ang="5400000" scaled="1"/>
          </a:gradFill>
          <a:ln w="28575">
            <a:solidFill>
              <a:srgbClr val="7030A0"/>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Case Presentation</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3-week-old baby boy </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P/C- recent onset of jaundice, dark color urine and pale stools</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Recent history of poor sucking, lethargy, intermittent irritability</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Born at term with a birth weight of 3040g</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Antenatal and immediate perinatal periods- unremarkable</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 family history of early neonatal deaths</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Parents – non consanguineous</a:t>
            </a:r>
          </a:p>
          <a:p>
            <a:r>
              <a:rPr lang="en-US" sz="1600" b="1" dirty="0">
                <a:latin typeface="Times New Roman" panose="02020603050405020304" pitchFamily="18" charset="0"/>
                <a:cs typeface="Times New Roman" panose="02020603050405020304" pitchFamily="18" charset="0"/>
              </a:rPr>
              <a:t>O/E - </a:t>
            </a:r>
            <a:r>
              <a:rPr lang="en-US" sz="1600" dirty="0">
                <a:latin typeface="Times New Roman" panose="02020603050405020304" pitchFamily="18" charset="0"/>
                <a:cs typeface="Times New Roman" panose="02020603050405020304" pitchFamily="18" charset="0"/>
              </a:rPr>
              <a:t>Severe dehydration+, Moderately icteric, No dysmorphic features</a:t>
            </a:r>
          </a:p>
          <a:p>
            <a:r>
              <a:rPr lang="en-US" sz="1600" dirty="0">
                <a:latin typeface="Times New Roman" panose="02020603050405020304" pitchFamily="18" charset="0"/>
                <a:cs typeface="Times New Roman" panose="02020603050405020304" pitchFamily="18" charset="0"/>
              </a:rPr>
              <a:t>2cm hepatomegaly with no splenomegaly</a:t>
            </a:r>
          </a:p>
        </p:txBody>
      </p:sp>
      <p:sp>
        <p:nvSpPr>
          <p:cNvPr id="8" name="TextBox 7">
            <a:extLst>
              <a:ext uri="{FF2B5EF4-FFF2-40B4-BE49-F238E27FC236}">
                <a16:creationId xmlns:a16="http://schemas.microsoft.com/office/drawing/2014/main" id="{9CCE78F4-F1AF-4BE2-8E81-A2E0146EF89C}"/>
              </a:ext>
            </a:extLst>
          </p:cNvPr>
          <p:cNvSpPr txBox="1"/>
          <p:nvPr/>
        </p:nvSpPr>
        <p:spPr>
          <a:xfrm>
            <a:off x="6426387" y="2071361"/>
            <a:ext cx="5486400" cy="3508653"/>
          </a:xfrm>
          <a:prstGeom prst="rect">
            <a:avLst/>
          </a:prstGeom>
          <a:gradFill>
            <a:gsLst>
              <a:gs pos="87000">
                <a:srgbClr val="FFFF99"/>
              </a:gs>
              <a:gs pos="0">
                <a:srgbClr val="FF99FF"/>
              </a:gs>
              <a:gs pos="0">
                <a:srgbClr val="FF99FF"/>
              </a:gs>
            </a:gsLst>
            <a:lin ang="5400000" scaled="1"/>
          </a:gradFill>
          <a:ln w="28575">
            <a:solidFill>
              <a:srgbClr val="7030A0"/>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Ix- </a:t>
            </a:r>
          </a:p>
          <a:p>
            <a:r>
              <a:rPr lang="en-US" sz="1600" dirty="0">
                <a:latin typeface="Times New Roman" panose="02020603050405020304" pitchFamily="18" charset="0"/>
                <a:cs typeface="Times New Roman" panose="02020603050405020304" pitchFamily="18" charset="0"/>
              </a:rPr>
              <a:t>WBC- 35.8 × 109/L, Platelet count – 85 × 109/L, Hb –15.8g/dL</a:t>
            </a:r>
          </a:p>
          <a:p>
            <a:r>
              <a:rPr lang="en-US" sz="1600" b="1" dirty="0">
                <a:latin typeface="Times New Roman" panose="02020603050405020304" pitchFamily="18" charset="0"/>
                <a:cs typeface="Times New Roman" panose="02020603050405020304" pitchFamily="18" charset="0"/>
              </a:rPr>
              <a:t>Direct hyperbilirubinaemia of 171 micromole/L</a:t>
            </a:r>
          </a:p>
          <a:p>
            <a:r>
              <a:rPr lang="en-US" sz="1600" b="1" dirty="0">
                <a:latin typeface="Times New Roman" panose="02020603050405020304" pitchFamily="18" charset="0"/>
                <a:cs typeface="Times New Roman" panose="02020603050405020304" pitchFamily="18" charset="0"/>
              </a:rPr>
              <a:t>Significant transaminitis (AST- 5848 IU/L, ALT- 3799 IU/L)</a:t>
            </a:r>
          </a:p>
          <a:p>
            <a:r>
              <a:rPr lang="en-US" sz="1600" b="1" dirty="0">
                <a:latin typeface="Times New Roman" panose="02020603050405020304" pitchFamily="18" charset="0"/>
                <a:cs typeface="Times New Roman" panose="02020603050405020304" pitchFamily="18" charset="0"/>
              </a:rPr>
              <a:t>Coagulopathy (INR- 3.9)</a:t>
            </a:r>
          </a:p>
          <a:p>
            <a:r>
              <a:rPr lang="en-US" sz="1600" dirty="0">
                <a:latin typeface="Times New Roman" panose="02020603050405020304" pitchFamily="18" charset="0"/>
                <a:cs typeface="Times New Roman" panose="02020603050405020304" pitchFamily="18" charset="0"/>
              </a:rPr>
              <a:t>VBG – Severe lactic acidosis, normal CBS, normal SE</a:t>
            </a:r>
          </a:p>
          <a:p>
            <a:r>
              <a:rPr lang="en-US" sz="1600" b="1" dirty="0">
                <a:latin typeface="Times New Roman" panose="02020603050405020304" pitchFamily="18" charset="0"/>
                <a:cs typeface="Times New Roman" panose="02020603050405020304" pitchFamily="18" charset="0"/>
              </a:rPr>
              <a:t>Blood culture – Escherichia coli+</a:t>
            </a:r>
          </a:p>
          <a:p>
            <a:r>
              <a:rPr lang="en-US" sz="1600" dirty="0">
                <a:latin typeface="Times New Roman" panose="02020603050405020304" pitchFamily="18" charset="0"/>
                <a:cs typeface="Times New Roman" panose="02020603050405020304" pitchFamily="18" charset="0"/>
              </a:rPr>
              <a:t>USS brain &amp; abdomen – normal</a:t>
            </a:r>
          </a:p>
          <a:p>
            <a:r>
              <a:rPr lang="en-US" sz="1600" b="1" dirty="0">
                <a:latin typeface="Times New Roman" panose="02020603050405020304" pitchFamily="18" charset="0"/>
                <a:cs typeface="Times New Roman" panose="02020603050405020304" pitchFamily="18" charset="0"/>
              </a:rPr>
              <a:t>Mx- </a:t>
            </a:r>
          </a:p>
          <a:p>
            <a:r>
              <a:rPr lang="en-US" sz="1600" dirty="0">
                <a:latin typeface="Times New Roman" panose="02020603050405020304" pitchFamily="18" charset="0"/>
                <a:cs typeface="Times New Roman" panose="02020603050405020304" pitchFamily="18" charset="0"/>
              </a:rPr>
              <a:t>IV antibiotics for 21 days &amp; Supportive care for acute liver failure</a:t>
            </a:r>
          </a:p>
          <a:p>
            <a:r>
              <a:rPr lang="en-US" sz="1600" b="1" dirty="0">
                <a:latin typeface="Times New Roman" panose="02020603050405020304" pitchFamily="18" charset="0"/>
                <a:cs typeface="Times New Roman" panose="02020603050405020304" pitchFamily="18" charset="0"/>
              </a:rPr>
              <a:t>Complete recovery within 2 weeks without requiring liver transplantation</a:t>
            </a:r>
          </a:p>
          <a:p>
            <a:endParaRPr lang="en-US" sz="14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145D7BB2-E7B2-46D3-A85A-94A9EAA356F6}"/>
              </a:ext>
            </a:extLst>
          </p:cNvPr>
          <p:cNvSpPr txBox="1"/>
          <p:nvPr/>
        </p:nvSpPr>
        <p:spPr>
          <a:xfrm>
            <a:off x="275664" y="5647398"/>
            <a:ext cx="11640673" cy="1077218"/>
          </a:xfrm>
          <a:prstGeom prst="rect">
            <a:avLst/>
          </a:prstGeom>
          <a:gradFill>
            <a:gsLst>
              <a:gs pos="84000">
                <a:srgbClr val="FFFF99"/>
              </a:gs>
              <a:gs pos="0">
                <a:srgbClr val="FF99FF"/>
              </a:gs>
              <a:gs pos="12000">
                <a:srgbClr val="FF99FF"/>
              </a:gs>
            </a:gsLst>
            <a:lin ang="5400000" scaled="1"/>
          </a:gradFill>
          <a:ln w="28575">
            <a:solidFill>
              <a:srgbClr val="7030A0"/>
            </a:solidFill>
          </a:ln>
        </p:spPr>
        <p:txBody>
          <a:bodyPr wrap="square" rtlCol="0">
            <a:spAutoFit/>
          </a:bodyPr>
          <a:lstStyle/>
          <a:p>
            <a:r>
              <a:rPr lang="en-US" sz="1600" b="1" dirty="0">
                <a:latin typeface="Times New Roman" panose="02020603050405020304" pitchFamily="18" charset="0"/>
                <a:cs typeface="Times New Roman" panose="02020603050405020304" pitchFamily="18" charset="0"/>
              </a:rPr>
              <a:t>Conclusion</a:t>
            </a:r>
          </a:p>
          <a:p>
            <a:r>
              <a:rPr lang="en-US" sz="1600" dirty="0">
                <a:latin typeface="Times New Roman" panose="02020603050405020304" pitchFamily="18" charset="0"/>
                <a:cs typeface="Times New Roman" panose="02020603050405020304" pitchFamily="18" charset="0"/>
              </a:rPr>
              <a:t>The key strategy in septic newborns with associated coagulopathy would be identifying them as having acute liver failure. Here, we highlight the importance of early identification and early aggressive treatment of septicaemia in neonates to improve survival from associated acute fulminant liver failure.</a:t>
            </a:r>
          </a:p>
        </p:txBody>
      </p:sp>
      <p:sp>
        <p:nvSpPr>
          <p:cNvPr id="13" name="TextBox 12">
            <a:extLst>
              <a:ext uri="{FF2B5EF4-FFF2-40B4-BE49-F238E27FC236}">
                <a16:creationId xmlns:a16="http://schemas.microsoft.com/office/drawing/2014/main" id="{26C0D512-BCD9-44E4-8818-8414F703F164}"/>
              </a:ext>
            </a:extLst>
          </p:cNvPr>
          <p:cNvSpPr txBox="1"/>
          <p:nvPr/>
        </p:nvSpPr>
        <p:spPr>
          <a:xfrm>
            <a:off x="275663" y="1141382"/>
            <a:ext cx="11640674" cy="830997"/>
          </a:xfrm>
          <a:prstGeom prst="rect">
            <a:avLst/>
          </a:prstGeom>
          <a:gradFill>
            <a:gsLst>
              <a:gs pos="95000">
                <a:srgbClr val="FFFF66"/>
              </a:gs>
              <a:gs pos="0">
                <a:srgbClr val="FF99FF"/>
              </a:gs>
              <a:gs pos="0">
                <a:srgbClr val="FF99FF"/>
              </a:gs>
            </a:gsLst>
            <a:lin ang="5400000" scaled="1"/>
          </a:gradFill>
          <a:ln w="28575">
            <a:solidFill>
              <a:srgbClr val="7030A0"/>
            </a:solidFill>
          </a:ln>
        </p:spPr>
        <p:txBody>
          <a:bodyPr wrap="square" rtlCol="0">
            <a:spAutoFit/>
          </a:bodyPr>
          <a:lstStyle/>
          <a:p>
            <a:r>
              <a:rPr lang="en-US" sz="1600" dirty="0">
                <a:latin typeface="Times New Roman" panose="02020603050405020304" pitchFamily="18" charset="0"/>
                <a:cs typeface="Times New Roman" panose="02020603050405020304" pitchFamily="18" charset="0"/>
              </a:rPr>
              <a:t>Acute liver failure (ALF) in neonates is incidentally rare. </a:t>
            </a:r>
          </a:p>
          <a:p>
            <a:r>
              <a:rPr lang="en-US" sz="1600" dirty="0">
                <a:latin typeface="Times New Roman" panose="02020603050405020304" pitchFamily="18" charset="0"/>
                <a:cs typeface="Times New Roman" panose="02020603050405020304" pitchFamily="18" charset="0"/>
              </a:rPr>
              <a:t>Mortality may be &gt;70% without liver transplantation. Here, we report a success story of a Sri Lankan baby with neonatal ALF due to E. coli septicaemia who recovered completely without requiring liver transplantation.</a:t>
            </a:r>
          </a:p>
        </p:txBody>
      </p:sp>
      <p:sp>
        <p:nvSpPr>
          <p:cNvPr id="14" name="TextBox 13">
            <a:extLst>
              <a:ext uri="{FF2B5EF4-FFF2-40B4-BE49-F238E27FC236}">
                <a16:creationId xmlns:a16="http://schemas.microsoft.com/office/drawing/2014/main" id="{8EBADB3E-836B-4F0D-9F68-4E3F1BC815DA}"/>
              </a:ext>
            </a:extLst>
          </p:cNvPr>
          <p:cNvSpPr txBox="1"/>
          <p:nvPr/>
        </p:nvSpPr>
        <p:spPr>
          <a:xfrm>
            <a:off x="838198" y="753763"/>
            <a:ext cx="10515600" cy="276999"/>
          </a:xfrm>
          <a:prstGeom prst="rect">
            <a:avLst/>
          </a:prstGeom>
          <a:gradFill>
            <a:gsLst>
              <a:gs pos="93000">
                <a:srgbClr val="66FFFF"/>
              </a:gs>
              <a:gs pos="0">
                <a:schemeClr val="bg1"/>
              </a:gs>
            </a:gsLst>
            <a:lin ang="5400000" scaled="1"/>
          </a:gradFill>
          <a:ln w="19050">
            <a:solidFill>
              <a:srgbClr val="00B0F0"/>
            </a:solidFill>
          </a:ln>
        </p:spPr>
        <p:txBody>
          <a:bodyPr wrap="square" rtlCol="0">
            <a:spAutoFit/>
          </a:bodyPr>
          <a:lstStyle/>
          <a:p>
            <a:r>
              <a:rPr lang="en-US" sz="1200" u="sng" dirty="0">
                <a:latin typeface="Times New Roman" panose="02020603050405020304" pitchFamily="18" charset="0"/>
                <a:cs typeface="Times New Roman" panose="02020603050405020304" pitchFamily="18" charset="0"/>
              </a:rPr>
              <a:t>Piumi Madawala</a:t>
            </a:r>
            <a:r>
              <a:rPr lang="en-US" sz="1200" u="sng" baseline="30000" dirty="0">
                <a:latin typeface="Times New Roman" panose="02020603050405020304" pitchFamily="18" charset="0"/>
                <a:cs typeface="Times New Roman" panose="02020603050405020304" pitchFamily="18" charset="0"/>
              </a:rPr>
              <a:t>1</a:t>
            </a:r>
            <a:r>
              <a:rPr lang="en-US" sz="1200" dirty="0">
                <a:latin typeface="Times New Roman" panose="02020603050405020304" pitchFamily="18" charset="0"/>
                <a:cs typeface="Times New Roman" panose="02020603050405020304" pitchFamily="18" charset="0"/>
              </a:rPr>
              <a:t>, Sachith </a:t>
            </a:r>
            <a:r>
              <a:rPr lang="en-US" sz="1200">
                <a:latin typeface="Times New Roman" panose="02020603050405020304" pitchFamily="18" charset="0"/>
                <a:cs typeface="Times New Roman" panose="02020603050405020304" pitchFamily="18" charset="0"/>
              </a:rPr>
              <a:t>Mettananda</a:t>
            </a:r>
            <a:r>
              <a:rPr lang="en-US" sz="1200" baseline="30000">
                <a:latin typeface="Times New Roman" panose="02020603050405020304" pitchFamily="18" charset="0"/>
                <a:cs typeface="Times New Roman" panose="02020603050405020304" pitchFamily="18" charset="0"/>
              </a:rPr>
              <a:t>1,2</a:t>
            </a:r>
            <a:r>
              <a:rPr lang="en-US" sz="1200">
                <a:latin typeface="Times New Roman" panose="02020603050405020304" pitchFamily="18" charset="0"/>
                <a:cs typeface="Times New Roman" panose="02020603050405020304" pitchFamily="18" charset="0"/>
              </a:rPr>
              <a:t> (</a:t>
            </a:r>
            <a:r>
              <a:rPr lang="en-US" sz="1200" baseline="30000" dirty="0">
                <a:latin typeface="Times New Roman" panose="02020603050405020304" pitchFamily="18" charset="0"/>
                <a:cs typeface="Times New Roman" panose="02020603050405020304" pitchFamily="18" charset="0"/>
              </a:rPr>
              <a:t>1</a:t>
            </a:r>
            <a:r>
              <a:rPr lang="en-US" sz="1200">
                <a:latin typeface="Times New Roman" panose="02020603050405020304" pitchFamily="18" charset="0"/>
                <a:cs typeface="Times New Roman" panose="02020603050405020304" pitchFamily="18" charset="0"/>
              </a:rPr>
              <a:t>Colombo </a:t>
            </a:r>
            <a:r>
              <a:rPr lang="en-US" sz="1200" dirty="0">
                <a:latin typeface="Times New Roman" panose="02020603050405020304" pitchFamily="18" charset="0"/>
                <a:cs typeface="Times New Roman" panose="02020603050405020304" pitchFamily="18" charset="0"/>
              </a:rPr>
              <a:t>North Teaching Hospital, Ragama, </a:t>
            </a:r>
            <a:r>
              <a:rPr lang="en-US" sz="1200" baseline="30000" dirty="0">
                <a:latin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cs typeface="Times New Roman" panose="02020603050405020304" pitchFamily="18" charset="0"/>
              </a:rPr>
              <a:t>Faculty of Medicine – University of Kelaniya)		</a:t>
            </a:r>
            <a:endParaRPr lang="en-US" sz="12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D0F87745-16F4-469B-8E33-136025802008}"/>
              </a:ext>
            </a:extLst>
          </p:cNvPr>
          <p:cNvSpPr txBox="1"/>
          <p:nvPr/>
        </p:nvSpPr>
        <p:spPr>
          <a:xfrm>
            <a:off x="11452411" y="0"/>
            <a:ext cx="739589"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PP 17</a:t>
            </a:r>
          </a:p>
        </p:txBody>
      </p:sp>
    </p:spTree>
    <p:extLst>
      <p:ext uri="{BB962C8B-B14F-4D97-AF65-F5344CB8AC3E}">
        <p14:creationId xmlns:p14="http://schemas.microsoft.com/office/powerpoint/2010/main" val="7910608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299</Words>
  <Application>Microsoft Office PowerPoint</Application>
  <PresentationFormat>Widescreen</PresentationFormat>
  <Paragraphs>28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Algerian</vt:lpstr>
      <vt:lpstr>Arial</vt:lpstr>
      <vt:lpstr>Calibri</vt:lpstr>
      <vt:lpstr>Calibri Light</vt:lpstr>
      <vt:lpstr>Times New Roman</vt:lpstr>
      <vt:lpstr>Office Theme</vt:lpstr>
      <vt:lpstr>LATE ONSET E.COLI SEPTICAEMIA PRESENTING AS ACUTE LIVER FAILURE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 </cp:lastModifiedBy>
  <cp:revision>19</cp:revision>
  <dcterms:created xsi:type="dcterms:W3CDTF">2025-09-16T12:02:59Z</dcterms:created>
  <dcterms:modified xsi:type="dcterms:W3CDTF">2025-09-16T15:28:35Z</dcterms:modified>
</cp:coreProperties>
</file>