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9966FF"/>
    <a:srgbClr val="6600FF"/>
    <a:srgbClr val="CC99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9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30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abitha Hoole" userId="c3647afa161208d0" providerId="LiveId" clId="{9C50EDDC-11CA-4CFE-892D-A41C0037FBCF}"/>
    <pc:docChg chg="modSld">
      <pc:chgData name="Thabitha Hoole" userId="c3647afa161208d0" providerId="LiveId" clId="{9C50EDDC-11CA-4CFE-892D-A41C0037FBCF}" dt="2021-01-17T22:25:29.787" v="1" actId="1076"/>
      <pc:docMkLst>
        <pc:docMk/>
      </pc:docMkLst>
      <pc:sldChg chg="modSp mod">
        <pc:chgData name="Thabitha Hoole" userId="c3647afa161208d0" providerId="LiveId" clId="{9C50EDDC-11CA-4CFE-892D-A41C0037FBCF}" dt="2021-01-17T22:25:29.787" v="1" actId="1076"/>
        <pc:sldMkLst>
          <pc:docMk/>
          <pc:sldMk cId="3138543204" sldId="257"/>
        </pc:sldMkLst>
        <pc:spChg chg="mod">
          <ac:chgData name="Thabitha Hoole" userId="c3647afa161208d0" providerId="LiveId" clId="{9C50EDDC-11CA-4CFE-892D-A41C0037FBCF}" dt="2021-01-17T22:25:18.994" v="0" actId="1076"/>
          <ac:spMkLst>
            <pc:docMk/>
            <pc:sldMk cId="3138543204" sldId="257"/>
            <ac:spMk id="3" creationId="{319DC132-64DE-4C64-B111-5CE8B18E879E}"/>
          </ac:spMkLst>
        </pc:spChg>
        <pc:spChg chg="mod">
          <ac:chgData name="Thabitha Hoole" userId="c3647afa161208d0" providerId="LiveId" clId="{9C50EDDC-11CA-4CFE-892D-A41C0037FBCF}" dt="2021-01-17T22:25:29.787" v="1" actId="1076"/>
          <ac:spMkLst>
            <pc:docMk/>
            <pc:sldMk cId="3138543204" sldId="257"/>
            <ac:spMk id="8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5">
                      <a:tint val="5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tint val="5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tint val="5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968-4DB4-AA60-DBF7E404488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968-4DB4-AA60-DBF7E404488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968-4DB4-AA60-DBF7E404488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5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968-4DB4-AA60-DBF7E404488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hade val="5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shade val="5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968-4DB4-AA60-DBF7E40448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'[New Microsoft Excel Worksheet.xlsx]Sheet1'!$B$7:$B$11</c:f>
              <c:strCache>
                <c:ptCount val="5"/>
                <c:pt idx="0">
                  <c:v>poor feeding</c:v>
                </c:pt>
                <c:pt idx="1">
                  <c:v>poor weight gain</c:v>
                </c:pt>
                <c:pt idx="2">
                  <c:v>Jaundice</c:v>
                </c:pt>
                <c:pt idx="3">
                  <c:v>fever</c:v>
                </c:pt>
                <c:pt idx="4">
                  <c:v>others</c:v>
                </c:pt>
              </c:strCache>
            </c:strRef>
          </c:cat>
          <c:val>
            <c:numRef>
              <c:f>'[New Microsoft Excel Worksheet.xlsx]Sheet1'!$C$7:$C$11</c:f>
              <c:numCache>
                <c:formatCode>General</c:formatCode>
                <c:ptCount val="5"/>
                <c:pt idx="0">
                  <c:v>6</c:v>
                </c:pt>
                <c:pt idx="1">
                  <c:v>19</c:v>
                </c:pt>
                <c:pt idx="2">
                  <c:v>33</c:v>
                </c:pt>
                <c:pt idx="3">
                  <c:v>11</c:v>
                </c:pt>
                <c:pt idx="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968-4DB4-AA60-DBF7E404488F}"/>
            </c:ext>
          </c:extLst>
        </c:ser>
        <c:ser>
          <c:idx val="1"/>
          <c:order val="1"/>
          <c:dPt>
            <c:idx val="0"/>
            <c:bubble3D val="0"/>
            <c:spPr>
              <a:gradFill rotWithShape="1">
                <a:gsLst>
                  <a:gs pos="0">
                    <a:schemeClr val="accent5">
                      <a:tint val="54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tint val="54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tint val="54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C-F968-4DB4-AA60-DBF7E404488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E-F968-4DB4-AA60-DBF7E404488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F968-4DB4-AA60-DBF7E404488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5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F968-4DB4-AA60-DBF7E404488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3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hade val="53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shade val="53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F968-4DB4-AA60-DBF7E40448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'[New Microsoft Excel Worksheet.xlsx]Sheet1'!$B$7:$B$11</c:f>
              <c:strCache>
                <c:ptCount val="5"/>
                <c:pt idx="0">
                  <c:v>poor feeding</c:v>
                </c:pt>
                <c:pt idx="1">
                  <c:v>poor weight gain</c:v>
                </c:pt>
                <c:pt idx="2">
                  <c:v>Jaundice</c:v>
                </c:pt>
                <c:pt idx="3">
                  <c:v>fever</c:v>
                </c:pt>
                <c:pt idx="4">
                  <c:v>others</c:v>
                </c:pt>
              </c:strCache>
            </c:strRef>
          </c:cat>
          <c:val>
            <c:numRef>
              <c:f>'[New Microsoft Excel Worksheet.xlsx]Sheet1'!$D$7:$D$11</c:f>
              <c:numCache>
                <c:formatCode>General</c:formatCode>
                <c:ptCount val="5"/>
                <c:pt idx="0">
                  <c:v>6.6</c:v>
                </c:pt>
                <c:pt idx="1">
                  <c:v>19.899999999999999</c:v>
                </c:pt>
                <c:pt idx="2">
                  <c:v>36.299999999999997</c:v>
                </c:pt>
                <c:pt idx="3">
                  <c:v>12.1</c:v>
                </c:pt>
                <c:pt idx="4">
                  <c:v>23.1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F968-4DB4-AA60-DBF7E404488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091753936973961"/>
          <c:y val="0.67486313590830338"/>
          <c:w val="0.85908246063026039"/>
          <c:h val="0.230982487669776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rgbClr val="6600CC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2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9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2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95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1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4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0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52825-0C18-4440-9143-40F1F5077C6C}" type="datetimeFigureOut">
              <a:rPr lang="en-US" smtClean="0"/>
              <a:t>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85E1A-5898-4F81-8BAD-64E3D52AB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2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101" y="-20628"/>
            <a:ext cx="12198099" cy="1665521"/>
          </a:xfrm>
          <a:prstGeom prst="rect">
            <a:avLst/>
          </a:prstGeom>
          <a:solidFill>
            <a:srgbClr val="99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SG" sz="3200" dirty="0">
                <a:latin typeface="Arial"/>
              </a:rPr>
              <a:t> </a:t>
            </a:r>
            <a:r>
              <a:rPr lang="en-SG" sz="2400" b="1" dirty="0">
                <a:latin typeface="Arial"/>
              </a:rPr>
              <a:t>READMISSION OF NEONATES AFTER DISCHARGE</a:t>
            </a:r>
          </a:p>
          <a:p>
            <a:pPr algn="ctr"/>
            <a:r>
              <a:rPr lang="en-SG" sz="2400" b="1" dirty="0">
                <a:latin typeface="Arial"/>
              </a:rPr>
              <a:t>TO THE PAEDIATRIC UNIT OF COLOMBO NORTH TEACHING HOSPITAL </a:t>
            </a:r>
          </a:p>
          <a:p>
            <a:pPr marL="1260475" marR="0" indent="-1260475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TJ Hoole</a:t>
            </a:r>
            <a:r>
              <a:rPr lang="en-US" sz="11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Achini</a:t>
            </a:r>
            <a:r>
              <a:rPr lang="en-US" sz="11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Fernando</a:t>
            </a:r>
            <a:r>
              <a:rPr lang="en-US" sz="11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Sachith</a:t>
            </a:r>
            <a:r>
              <a:rPr lang="en-US" sz="11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Mettananda</a:t>
            </a:r>
            <a:r>
              <a:rPr lang="en-US" sz="11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1,2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60475" marR="0" indent="-1260475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i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University </a:t>
            </a:r>
            <a:r>
              <a:rPr lang="en-US" sz="11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Paediatric</a:t>
            </a:r>
            <a:r>
              <a:rPr lang="en-US" sz="1100" i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Unit, Colombo North Teaching Hospital, Sri Lanka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30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i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Department of </a:t>
            </a:r>
            <a:r>
              <a:rPr lang="en-US" sz="1100" i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Paediatrics</a:t>
            </a:r>
            <a:r>
              <a:rPr lang="en-US" sz="1100" i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University of Kelaniya, Sri Lanka</a:t>
            </a:r>
            <a:r>
              <a:rPr lang="en-US" sz="11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6607" y="51786"/>
            <a:ext cx="64312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dirty="0">
                <a:latin typeface="Arial" panose="020B0604020202020204" pitchFamily="34" charset="0"/>
                <a:cs typeface="Arial" panose="020B0604020202020204" pitchFamily="34" charset="0"/>
              </a:rPr>
              <a:t>PP71</a:t>
            </a:r>
            <a:endParaRPr lang="en-SG" sz="146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6102" y="1634283"/>
            <a:ext cx="6415779" cy="379656"/>
          </a:xfrm>
          <a:prstGeom prst="rect">
            <a:avLst/>
          </a:prstGeom>
          <a:solidFill>
            <a:srgbClr val="CC99FF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sz="186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SG" sz="186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96" y="3223688"/>
            <a:ext cx="6391737" cy="307777"/>
          </a:xfrm>
          <a:prstGeom prst="rect">
            <a:avLst/>
          </a:prstGeom>
          <a:solidFill>
            <a:srgbClr val="CC99FF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Methodology </a:t>
            </a:r>
            <a:endParaRPr lang="en-SG" sz="186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57" y="5147621"/>
            <a:ext cx="6391736" cy="307777"/>
          </a:xfrm>
          <a:prstGeom prst="rect">
            <a:avLst/>
          </a:prstGeom>
          <a:solidFill>
            <a:srgbClr val="CC99FF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S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433" y="5642750"/>
            <a:ext cx="5800261" cy="379656"/>
          </a:xfrm>
          <a:prstGeom prst="rect">
            <a:avLst/>
          </a:prstGeom>
          <a:solidFill>
            <a:srgbClr val="CC99FF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en-US" sz="186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SG" sz="186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015387"/>
            <a:ext cx="6391737" cy="1200329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Readmission of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neonates after discharge is a frequent occurrence all over the world.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he reasons for readmission and medical complications of readmitted neonates differ in various regions.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aim of this study is to describe the clinical characteristics and indications for readmissions of neonates admitted to the </a:t>
            </a:r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paediatric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ward of Colombo North Teaching Hospital, </a:t>
            </a:r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Ragama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Sri Lanka.</a:t>
            </a:r>
            <a:endParaRPr lang="en-US" sz="1200" b="1" dirty="0"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7" y="3540600"/>
            <a:ext cx="6391736" cy="1569660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desig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descriptive retrospective study </a:t>
            </a:r>
          </a:p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Subjects	: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ll neonates readmitted after being discharged from the hospital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 the 	University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Paediatric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Unit of Colombo North Teaching Hospital,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Ragama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Study period: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April to December 2019</a:t>
            </a:r>
          </a:p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Study instrument: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Patient records using data collection form</a:t>
            </a:r>
          </a:p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Data analysis: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SPSS for windows</a:t>
            </a:r>
          </a:p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Ethical approval: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Ethics Review Committee of Sri Lanka College of Pediatricians.</a:t>
            </a:r>
          </a:p>
          <a:p>
            <a:pPr algn="just"/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433" y="6017454"/>
            <a:ext cx="5800261" cy="868507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marL="171450" marR="0" indent="-1714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Neonatal jaundice, poor establishment of breastfeeding and fever were the common reasons for readmission of neonates. </a:t>
            </a:r>
          </a:p>
          <a:p>
            <a:pPr marL="171450" marR="0" indent="-1714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Over a quarter of babies who were readmitted had more than 10% weight loss which was significantly associated with prematurity. 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9491" y="4442421"/>
            <a:ext cx="5800261" cy="1200329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ore than 10% weight loss on admission	-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26/70 (28.6%)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ypernatraemia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		-</a:t>
            </a:r>
            <a:r>
              <a:rPr lang="en-US" sz="12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5.6%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majority 51/91(57%) of readmitted babies were discharged within the first two days from obstetric wards.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Prematurity was significantly associated with over 10% weight loss at readmission (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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2=4.07, p&lt;0.05). </a:t>
            </a:r>
            <a:endParaRPr lang="en-SG" sz="1200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F8F1370-1960-494C-9867-CC93AE6852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914200"/>
              </p:ext>
            </p:extLst>
          </p:nvPr>
        </p:nvGraphicFramePr>
        <p:xfrm>
          <a:off x="7066626" y="1998624"/>
          <a:ext cx="4179352" cy="2167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19DC132-64DE-4C64-B111-5CE8B18E879E}"/>
              </a:ext>
            </a:extLst>
          </p:cNvPr>
          <p:cNvSpPr txBox="1"/>
          <p:nvPr/>
        </p:nvSpPr>
        <p:spPr>
          <a:xfrm>
            <a:off x="36057" y="5473005"/>
            <a:ext cx="6382678" cy="1384995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Total number of newborns admitted	- 91 (male 60.4%)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edian age 		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7 (range 2-28) days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others younger than 30 years	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- 50/91(55%)</a:t>
            </a:r>
            <a:endParaRPr lang="en-US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Firstborn babies		- 48/91(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53%)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Vaginal deliveries		- 42/91(46%)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Preterm			- 18/91(20%)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ow birth weight		- 25/91(24%)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DAB9E7-D314-4E22-AE94-19FFA60E63D2}"/>
              </a:ext>
            </a:extLst>
          </p:cNvPr>
          <p:cNvSpPr txBox="1"/>
          <p:nvPr/>
        </p:nvSpPr>
        <p:spPr>
          <a:xfrm>
            <a:off x="7591152" y="1648838"/>
            <a:ext cx="3515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COMMON INDICATIONS FOR ADMISSION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D73C46-C767-48C5-849B-9E88C2758A83}"/>
              </a:ext>
            </a:extLst>
          </p:cNvPr>
          <p:cNvSpPr/>
          <p:nvPr/>
        </p:nvSpPr>
        <p:spPr>
          <a:xfrm>
            <a:off x="6418735" y="1607964"/>
            <a:ext cx="5791017" cy="2839749"/>
          </a:xfrm>
          <a:prstGeom prst="rect">
            <a:avLst/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P71Recorded Sound">
            <a:hlinkClick r:id="" action="ppaction://media"/>
            <a:extLst>
              <a:ext uri="{FF2B5EF4-FFF2-40B4-BE49-F238E27FC236}">
                <a16:creationId xmlns:a16="http://schemas.microsoft.com/office/drawing/2014/main" id="{9F8FB417-CD9D-40A7-A0A2-3DC231A6D7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4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19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170</Words>
  <Application>Microsoft Office PowerPoint</Application>
  <PresentationFormat>Widescreen</PresentationFormat>
  <Paragraphs>34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Prasad Chathurangana</dc:creator>
  <cp:lastModifiedBy>Admin</cp:lastModifiedBy>
  <cp:revision>28</cp:revision>
  <dcterms:created xsi:type="dcterms:W3CDTF">2021-01-08T17:21:19Z</dcterms:created>
  <dcterms:modified xsi:type="dcterms:W3CDTF">2021-02-27T21:33:12Z</dcterms:modified>
</cp:coreProperties>
</file>